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4" r:id="rId14"/>
    <p:sldId id="267" r:id="rId15"/>
    <p:sldId id="268" r:id="rId16"/>
    <p:sldId id="275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354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840D59-12E2-48AF-9964-387AB313C786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4DE326-DB83-4552-91E8-44F977DB53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840D59-12E2-48AF-9964-387AB313C786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4DE326-DB83-4552-91E8-44F977DB53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840D59-12E2-48AF-9964-387AB313C786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4DE326-DB83-4552-91E8-44F977DB53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840D59-12E2-48AF-9964-387AB313C786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4DE326-DB83-4552-91E8-44F977DB53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840D59-12E2-48AF-9964-387AB313C786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4DE326-DB83-4552-91E8-44F977DB53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840D59-12E2-48AF-9964-387AB313C786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4DE326-DB83-4552-91E8-44F977DB53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840D59-12E2-48AF-9964-387AB313C786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4DE326-DB83-4552-91E8-44F977DB53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840D59-12E2-48AF-9964-387AB313C786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4DE326-DB83-4552-91E8-44F977DB53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840D59-12E2-48AF-9964-387AB313C786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4DE326-DB83-4552-91E8-44F977DB53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840D59-12E2-48AF-9964-387AB313C786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4DE326-DB83-4552-91E8-44F977DB53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840D59-12E2-48AF-9964-387AB313C786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4DE326-DB83-4552-91E8-44F977DB53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F840D59-12E2-48AF-9964-387AB313C786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54DE326-DB83-4552-91E8-44F977DB53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" y="32084"/>
            <a:ext cx="9052560" cy="1470025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latin typeface="Georgia" pitchFamily="18" charset="0"/>
              </a:rPr>
              <a:t>A TRIBUTE TO PROFESSOR </a:t>
            </a:r>
            <a:r>
              <a:rPr lang="en-US" sz="4400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en-US" sz="4400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en-US" sz="4400" dirty="0" smtClean="0">
                <a:solidFill>
                  <a:srgbClr val="7030A0"/>
                </a:solidFill>
                <a:latin typeface="Georgia" pitchFamily="18" charset="0"/>
              </a:rPr>
              <a:t>DAYA KRISHNA</a:t>
            </a:r>
            <a:endParaRPr lang="en-US" sz="4400" dirty="0">
              <a:solidFill>
                <a:srgbClr val="7030A0"/>
              </a:solidFill>
              <a:latin typeface="Georgia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828800"/>
            <a:ext cx="4242816" cy="41330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990600" y="6172200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1924 - 2007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12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7189" y="1291389"/>
            <a:ext cx="7010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Former Professor and Head, Department of Philosophy, university of Rajasthan, Jaipur  from </a:t>
            </a:r>
            <a:r>
              <a:rPr lang="en-US" sz="24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1963-1984</a:t>
            </a:r>
            <a:br>
              <a:rPr lang="en-US" sz="24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2400" dirty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en-US" sz="24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Director, Special Assistant </a:t>
            </a:r>
            <a:r>
              <a:rPr lang="en-US" sz="2400" dirty="0" err="1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Programme</a:t>
            </a:r>
            <a:r>
              <a:rPr lang="en-US" sz="24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Philosophy, University of Rajasthan, </a:t>
            </a:r>
            <a:r>
              <a:rPr lang="en-US" sz="2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Jaipur</a:t>
            </a:r>
            <a:br>
              <a:rPr lang="en-US" sz="2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2400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en-US" sz="2400" dirty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Former Pro-Vice chancellor, University of Rajasthan, Jaipur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58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86740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MEMBERSHIP </a:t>
            </a:r>
            <a:r>
              <a:rPr lang="en-US" sz="28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THE LEARNED </a:t>
            </a:r>
            <a:r>
              <a:rPr lang="en-US" sz="2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SOCIETIES</a:t>
            </a:r>
          </a:p>
          <a:p>
            <a:pPr marL="0" indent="0" algn="ctr">
              <a:buNone/>
            </a:pPr>
            <a:endParaRPr lang="en-US" sz="28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Georgia" pitchFamily="18" charset="0"/>
              </a:rPr>
              <a:t>Member </a:t>
            </a:r>
            <a:r>
              <a:rPr lang="en-US" dirty="0">
                <a:latin typeface="Georgia" pitchFamily="18" charset="0"/>
              </a:rPr>
              <a:t>of the international committee constituted by the international Council of Philosophy and Humanities Studies, UNESCO, to judge the best articles submitted for the International competition sponsored by its journal- DIOGENES. The Committee consisted amongst others, of Andre Malraux, </a:t>
            </a:r>
            <a:r>
              <a:rPr lang="en-US" dirty="0" err="1">
                <a:latin typeface="Georgia" pitchFamily="18" charset="0"/>
              </a:rPr>
              <a:t>Lous</a:t>
            </a:r>
            <a:r>
              <a:rPr lang="en-US" dirty="0">
                <a:latin typeface="Georgia" pitchFamily="18" charset="0"/>
              </a:rPr>
              <a:t> Mumford, D.W. Brogan. </a:t>
            </a:r>
            <a:endParaRPr lang="en-US" dirty="0" smtClean="0"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US" dirty="0"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Georgia" pitchFamily="18" charset="0"/>
              </a:rPr>
              <a:t>Member </a:t>
            </a:r>
            <a:r>
              <a:rPr lang="en-US" dirty="0">
                <a:latin typeface="Georgia" pitchFamily="18" charset="0"/>
              </a:rPr>
              <a:t>UNESCO Project on Research Trends in humanities and social Sciences.( Special consultant for Philosophy in South </a:t>
            </a:r>
            <a:r>
              <a:rPr lang="en-US" dirty="0" err="1">
                <a:latin typeface="Georgia" pitchFamily="18" charset="0"/>
              </a:rPr>
              <a:t>Esat</a:t>
            </a:r>
            <a:r>
              <a:rPr lang="en-US" dirty="0">
                <a:latin typeface="Georgia" pitchFamily="18" charset="0"/>
              </a:rPr>
              <a:t> Asia and Japan</a:t>
            </a:r>
            <a:r>
              <a:rPr lang="en-US" dirty="0" smtClean="0">
                <a:latin typeface="Georgia" pitchFamily="18" charset="0"/>
              </a:rPr>
              <a:t>).</a:t>
            </a:r>
          </a:p>
          <a:p>
            <a:pPr>
              <a:buFont typeface="Wingdings" pitchFamily="2" charset="2"/>
              <a:buChar char="v"/>
            </a:pPr>
            <a:endParaRPr lang="en-US" dirty="0"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Georgia" pitchFamily="18" charset="0"/>
              </a:rPr>
              <a:t>Member </a:t>
            </a:r>
            <a:r>
              <a:rPr lang="en-US" dirty="0">
                <a:latin typeface="Georgia" pitchFamily="18" charset="0"/>
              </a:rPr>
              <a:t>Editorial board-DIOGENES</a:t>
            </a:r>
            <a:r>
              <a:rPr lang="en-US" dirty="0" smtClean="0">
                <a:latin typeface="Georgia" pitchFamily="18" charset="0"/>
              </a:rPr>
              <a:t>.</a:t>
            </a:r>
          </a:p>
          <a:p>
            <a:pPr>
              <a:buFont typeface="Wingdings" pitchFamily="2" charset="2"/>
              <a:buChar char="v"/>
            </a:pPr>
            <a:endParaRPr lang="en-US" dirty="0"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Georgia" pitchFamily="18" charset="0"/>
              </a:rPr>
              <a:t>Consultant</a:t>
            </a:r>
            <a:r>
              <a:rPr lang="en-US" dirty="0">
                <a:latin typeface="Georgia" pitchFamily="18" charset="0"/>
              </a:rPr>
              <a:t>, Humanities Project, East West Centre , </a:t>
            </a:r>
            <a:r>
              <a:rPr lang="en-US" dirty="0" smtClean="0">
                <a:latin typeface="Georgia" pitchFamily="18" charset="0"/>
              </a:rPr>
              <a:t>HAWAII</a:t>
            </a:r>
          </a:p>
          <a:p>
            <a:pPr>
              <a:buFont typeface="Wingdings" pitchFamily="2" charset="2"/>
              <a:buChar char="v"/>
            </a:pPr>
            <a:endParaRPr lang="en-US" dirty="0"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Georgia" pitchFamily="18" charset="0"/>
              </a:rPr>
              <a:t>Consultant </a:t>
            </a:r>
            <a:r>
              <a:rPr lang="en-US" dirty="0">
                <a:latin typeface="Georgia" pitchFamily="18" charset="0"/>
              </a:rPr>
              <a:t>, UNESCO Anthology on Violence.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4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305800" cy="65532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endParaRPr lang="en-US" sz="2200" dirty="0" smtClean="0"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200" dirty="0" smtClean="0">
                <a:latin typeface="Georgia" pitchFamily="18" charset="0"/>
              </a:rPr>
              <a:t>6</a:t>
            </a:r>
            <a:r>
              <a:rPr lang="en-US" sz="2200" dirty="0">
                <a:latin typeface="Georgia" pitchFamily="18" charset="0"/>
              </a:rPr>
              <a:t>. Ex-Member, Advisory Body, Indian Institute of Advance Study, </a:t>
            </a:r>
            <a:r>
              <a:rPr lang="en-US" sz="2200" dirty="0" smtClean="0">
                <a:latin typeface="Georgia" pitchFamily="18" charset="0"/>
              </a:rPr>
              <a:t>Shimla</a:t>
            </a:r>
          </a:p>
          <a:p>
            <a:pPr>
              <a:buFont typeface="Wingdings" pitchFamily="2" charset="2"/>
              <a:buChar char="v"/>
            </a:pPr>
            <a:endParaRPr lang="en-US" sz="2200" dirty="0"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200" dirty="0">
                <a:latin typeface="Georgia" pitchFamily="18" charset="0"/>
              </a:rPr>
              <a:t>7. Ex-member, Philosophy panel, university Grants Commission</a:t>
            </a:r>
            <a:r>
              <a:rPr lang="en-US" sz="2200" dirty="0" smtClean="0">
                <a:latin typeface="Georgia" pitchFamily="18" charset="0"/>
              </a:rPr>
              <a:t>.</a:t>
            </a:r>
          </a:p>
          <a:p>
            <a:pPr>
              <a:buFont typeface="Wingdings" pitchFamily="2" charset="2"/>
              <a:buChar char="v"/>
            </a:pPr>
            <a:endParaRPr lang="en-US" sz="2200" dirty="0"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200" dirty="0">
                <a:latin typeface="Georgia" pitchFamily="18" charset="0"/>
              </a:rPr>
              <a:t>8. </a:t>
            </a:r>
            <a:r>
              <a:rPr lang="en-US" sz="2200" dirty="0" smtClean="0">
                <a:latin typeface="Georgia" pitchFamily="18" charset="0"/>
              </a:rPr>
              <a:t>Member</a:t>
            </a:r>
            <a:r>
              <a:rPr lang="en-US" sz="2200" dirty="0">
                <a:latin typeface="Georgia" pitchFamily="18" charset="0"/>
              </a:rPr>
              <a:t>, Research Project Committee, Indian council of Philosophical Research , New </a:t>
            </a:r>
            <a:r>
              <a:rPr lang="en-US" sz="2200" dirty="0" smtClean="0">
                <a:latin typeface="Georgia" pitchFamily="18" charset="0"/>
              </a:rPr>
              <a:t>Delhi</a:t>
            </a:r>
          </a:p>
          <a:p>
            <a:pPr>
              <a:buFont typeface="Wingdings" pitchFamily="2" charset="2"/>
              <a:buChar char="v"/>
            </a:pPr>
            <a:endParaRPr lang="en-US" sz="2200" dirty="0" smtClean="0"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200" dirty="0">
                <a:latin typeface="Georgia" pitchFamily="18" charset="0"/>
              </a:rPr>
              <a:t>9. Ex-member, Governing Body, Indian Council of Philosophical Research , New </a:t>
            </a:r>
            <a:r>
              <a:rPr lang="en-US" sz="2200" dirty="0" smtClean="0">
                <a:latin typeface="Georgia" pitchFamily="18" charset="0"/>
              </a:rPr>
              <a:t>Delhi</a:t>
            </a:r>
          </a:p>
          <a:p>
            <a:pPr>
              <a:buFont typeface="Wingdings" pitchFamily="2" charset="2"/>
              <a:buChar char="v"/>
            </a:pPr>
            <a:endParaRPr lang="en-US" sz="2200" dirty="0"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200" dirty="0">
                <a:latin typeface="Georgia" pitchFamily="18" charset="0"/>
              </a:rPr>
              <a:t>10. Editor, Journal of Indian Council of Philosophical Research , ( JICPR), New </a:t>
            </a:r>
            <a:r>
              <a:rPr lang="en-US" sz="2200" dirty="0" smtClean="0">
                <a:latin typeface="Georgia" pitchFamily="18" charset="0"/>
              </a:rPr>
              <a:t>Delhi</a:t>
            </a:r>
          </a:p>
          <a:p>
            <a:pPr>
              <a:buFont typeface="Wingdings" pitchFamily="2" charset="2"/>
              <a:buChar char="v"/>
            </a:pPr>
            <a:endParaRPr lang="en-US" sz="2200" dirty="0"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200" dirty="0">
                <a:latin typeface="Georgia" pitchFamily="18" charset="0"/>
              </a:rPr>
              <a:t>11. Ex-Member, General Council, </a:t>
            </a:r>
            <a:r>
              <a:rPr lang="en-US" sz="2200" dirty="0" err="1">
                <a:latin typeface="Georgia" pitchFamily="18" charset="0"/>
              </a:rPr>
              <a:t>Sahitya</a:t>
            </a:r>
            <a:r>
              <a:rPr lang="en-US" sz="2200" dirty="0">
                <a:latin typeface="Georgia" pitchFamily="18" charset="0"/>
              </a:rPr>
              <a:t> Academy, New Delhi</a:t>
            </a:r>
          </a:p>
          <a:p>
            <a:pPr marL="0" indent="0">
              <a:buNone/>
            </a:pPr>
            <a:r>
              <a:rPr lang="en-US" sz="2200" dirty="0" smtClean="0">
                <a:latin typeface="Arial Black" pitchFamily="34" charset="0"/>
              </a:rPr>
              <a:t> </a:t>
            </a:r>
            <a:endParaRPr lang="en-US" sz="2200" dirty="0">
              <a:latin typeface="Arial Black" pitchFamily="34" charset="0"/>
            </a:endParaRP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7721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200" dirty="0">
                <a:latin typeface="Georgia" pitchFamily="18" charset="0"/>
              </a:rPr>
              <a:t>12. Member, Editorial Board, “ Philosophy , East and West”, </a:t>
            </a:r>
            <a:r>
              <a:rPr lang="en-US" sz="2200" dirty="0" smtClean="0">
                <a:latin typeface="Georgia" pitchFamily="18" charset="0"/>
              </a:rPr>
              <a:t>Hawaii</a:t>
            </a:r>
          </a:p>
          <a:p>
            <a:pPr>
              <a:buFont typeface="Wingdings" pitchFamily="2" charset="2"/>
              <a:buChar char="v"/>
            </a:pPr>
            <a:endParaRPr lang="en-US" sz="2200" dirty="0"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200" dirty="0" smtClean="0">
                <a:latin typeface="Georgia" pitchFamily="18" charset="0"/>
              </a:rPr>
              <a:t>13.Ex-member</a:t>
            </a:r>
            <a:r>
              <a:rPr lang="en-US" sz="2200" dirty="0">
                <a:latin typeface="Georgia" pitchFamily="18" charset="0"/>
              </a:rPr>
              <a:t>, Board of Governors, Tibetan Institute for Higher Studies, </a:t>
            </a:r>
            <a:r>
              <a:rPr lang="en-US" sz="2200" dirty="0" err="1" smtClean="0">
                <a:latin typeface="Georgia" pitchFamily="18" charset="0"/>
              </a:rPr>
              <a:t>Sarnath</a:t>
            </a:r>
            <a:endParaRPr lang="en-US" sz="2200" dirty="0" smtClean="0"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US" sz="2200" dirty="0"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200" dirty="0">
                <a:latin typeface="Georgia" pitchFamily="18" charset="0"/>
              </a:rPr>
              <a:t>14. Member Governing Body, Project of History &amp; Civilization, New </a:t>
            </a:r>
            <a:r>
              <a:rPr lang="en-US" sz="2200" dirty="0" smtClean="0">
                <a:latin typeface="Georgia" pitchFamily="18" charset="0"/>
              </a:rPr>
              <a:t>Delhi</a:t>
            </a:r>
          </a:p>
          <a:p>
            <a:pPr>
              <a:buFont typeface="Wingdings" pitchFamily="2" charset="2"/>
              <a:buChar char="v"/>
            </a:pPr>
            <a:endParaRPr lang="en-US" sz="2200" dirty="0"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200" dirty="0">
                <a:latin typeface="Georgia" pitchFamily="18" charset="0"/>
              </a:rPr>
              <a:t>15, Member Governing Body, Centre  for Studies in Civilizations, New </a:t>
            </a:r>
            <a:r>
              <a:rPr lang="en-US" sz="2200" dirty="0" smtClean="0">
                <a:latin typeface="Georgia" pitchFamily="18" charset="0"/>
              </a:rPr>
              <a:t>Delhi</a:t>
            </a:r>
          </a:p>
          <a:p>
            <a:pPr>
              <a:buFont typeface="Wingdings" pitchFamily="2" charset="2"/>
              <a:buChar char="v"/>
            </a:pPr>
            <a:endParaRPr lang="en-US" sz="2200" dirty="0"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200" dirty="0">
                <a:latin typeface="Georgia" pitchFamily="18" charset="0"/>
              </a:rPr>
              <a:t>16. Member Publications Advisory Committee, Indian Council of Philosophical Research , New Delhi</a:t>
            </a:r>
          </a:p>
          <a:p>
            <a:pPr>
              <a:buFont typeface="Wingdings" pitchFamily="2" charset="2"/>
              <a:buChar char="v"/>
            </a:pPr>
            <a:endParaRPr lang="en-US" sz="22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50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PARTICIPATION IN CONFERENCES/SYMPOSIA HELD IN INDIA AND ABROAD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534400" cy="53340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Georgia" pitchFamily="18" charset="0"/>
              </a:rPr>
              <a:t>East </a:t>
            </a:r>
            <a:r>
              <a:rPr lang="en-US" sz="1800" dirty="0">
                <a:latin typeface="Georgia" pitchFamily="18" charset="0"/>
              </a:rPr>
              <a:t>–West Philosopher’s Conference- 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Canberra, Australia</a:t>
            </a:r>
            <a:r>
              <a:rPr lang="en-US" sz="1800" dirty="0">
                <a:latin typeface="Georgia" pitchFamily="18" charset="0"/>
              </a:rPr>
              <a:t> ( Member, Indian delegation to the Conference)  </a:t>
            </a:r>
            <a:r>
              <a:rPr lang="en-US" sz="1800" dirty="0" smtClean="0">
                <a:solidFill>
                  <a:srgbClr val="FF0000"/>
                </a:solidFill>
                <a:latin typeface="Georgia" pitchFamily="18" charset="0"/>
              </a:rPr>
              <a:t>1957</a:t>
            </a:r>
          </a:p>
          <a:p>
            <a:pPr>
              <a:buFont typeface="Wingdings" pitchFamily="2" charset="2"/>
              <a:buChar char="Ø"/>
            </a:pPr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Georgia" pitchFamily="18" charset="0"/>
              </a:rPr>
              <a:t>International </a:t>
            </a:r>
            <a:r>
              <a:rPr lang="en-US" sz="1800" dirty="0">
                <a:latin typeface="Georgia" pitchFamily="18" charset="0"/>
              </a:rPr>
              <a:t>Conference on Representative government and Public Liberties in New States of Asia and Africa,  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Rhodes Island, Greece-1958.</a:t>
            </a:r>
            <a:r>
              <a:rPr lang="en-US" sz="1800" dirty="0">
                <a:latin typeface="Georgia" pitchFamily="18" charset="0"/>
              </a:rPr>
              <a:t> Participant  Member contributed the opening paper  for the conference on “What is Democracy” ? with Bertrand de </a:t>
            </a:r>
            <a:r>
              <a:rPr lang="en-US" sz="1800" dirty="0" err="1">
                <a:latin typeface="Georgia" pitchFamily="18" charset="0"/>
              </a:rPr>
              <a:t>Jouvenel</a:t>
            </a:r>
            <a:r>
              <a:rPr lang="en-US" sz="1800" dirty="0" smtClean="0">
                <a:latin typeface="Georgia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endParaRPr lang="en-US" sz="1800" dirty="0"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Georgia" pitchFamily="18" charset="0"/>
              </a:rPr>
              <a:t>UNESCO </a:t>
            </a:r>
            <a:r>
              <a:rPr lang="en-US" sz="1800" dirty="0">
                <a:latin typeface="Georgia" pitchFamily="18" charset="0"/>
              </a:rPr>
              <a:t>Preparatory Meeting to plan for a project on Investigation of Research Trends in Humanities and social Sciences. 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Paris, </a:t>
            </a:r>
            <a:r>
              <a:rPr lang="en-US" sz="1800" dirty="0" smtClean="0">
                <a:solidFill>
                  <a:srgbClr val="FF0000"/>
                </a:solidFill>
                <a:latin typeface="Georgia" pitchFamily="18" charset="0"/>
              </a:rPr>
              <a:t>1964</a:t>
            </a:r>
          </a:p>
          <a:p>
            <a:pPr>
              <a:buFont typeface="Wingdings" pitchFamily="2" charset="2"/>
              <a:buChar char="Ø"/>
            </a:pPr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Georgia" pitchFamily="18" charset="0"/>
              </a:rPr>
              <a:t>Fifth </a:t>
            </a:r>
            <a:r>
              <a:rPr lang="en-US" sz="1800" dirty="0">
                <a:latin typeface="Georgia" pitchFamily="18" charset="0"/>
              </a:rPr>
              <a:t>East-West Philosopher’s Conference,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 Honolulu, Hawaii-1969</a:t>
            </a:r>
            <a:r>
              <a:rPr lang="en-US" sz="1800" dirty="0">
                <a:latin typeface="Georgia" pitchFamily="18" charset="0"/>
              </a:rPr>
              <a:t> ( one of the five persons invited to write key papers for Conference on which week long discussions were to be held</a:t>
            </a:r>
            <a:r>
              <a:rPr lang="en-US" sz="1800" dirty="0" smtClean="0">
                <a:latin typeface="Georgia" pitchFamily="18" charset="0"/>
              </a:rPr>
              <a:t>).</a:t>
            </a:r>
          </a:p>
          <a:p>
            <a:pPr>
              <a:buFont typeface="Wingdings" pitchFamily="2" charset="2"/>
              <a:buChar char="Ø"/>
            </a:pPr>
            <a:endParaRPr lang="en-US" sz="1800" dirty="0"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latin typeface="Georgia" pitchFamily="18" charset="0"/>
              </a:rPr>
              <a:t>International seminar on Philosophy- Theory and Practice,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 Madras-1970 </a:t>
            </a:r>
          </a:p>
        </p:txBody>
      </p:sp>
    </p:spTree>
    <p:extLst>
      <p:ext uri="{BB962C8B-B14F-4D97-AF65-F5344CB8AC3E}">
        <p14:creationId xmlns:p14="http://schemas.microsoft.com/office/powerpoint/2010/main" val="394083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6294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>
                <a:latin typeface="Georgia" pitchFamily="18" charset="0"/>
              </a:rPr>
              <a:t>International conference organized by the Institute of Inter- cultural Research, </a:t>
            </a:r>
            <a:r>
              <a:rPr lang="en-US" sz="1800" dirty="0" smtClean="0">
                <a:solidFill>
                  <a:srgbClr val="FF0000"/>
                </a:solidFill>
                <a:latin typeface="Georgia" pitchFamily="18" charset="0"/>
              </a:rPr>
              <a:t>Zurich-1973</a:t>
            </a:r>
          </a:p>
          <a:p>
            <a:pPr>
              <a:buFont typeface="Wingdings" pitchFamily="2" charset="2"/>
              <a:buChar char="Ø"/>
            </a:pPr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latin typeface="Georgia" pitchFamily="18" charset="0"/>
              </a:rPr>
              <a:t>Technology and cultural Values in South East Asia, 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Bangkok-1974</a:t>
            </a:r>
          </a:p>
          <a:p>
            <a:pPr marL="0" indent="0">
              <a:buNone/>
            </a:pPr>
            <a:endParaRPr lang="en-US" sz="1800" dirty="0" smtClean="0"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Georgia" pitchFamily="18" charset="0"/>
              </a:rPr>
              <a:t>International </a:t>
            </a:r>
            <a:r>
              <a:rPr lang="en-US" sz="1800" dirty="0">
                <a:latin typeface="Georgia" pitchFamily="18" charset="0"/>
              </a:rPr>
              <a:t>Conference of UNESCO’s Advisory Body on Interdisciplinary Research in the social Sciences and Humanities,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 Paris, April </a:t>
            </a:r>
            <a:r>
              <a:rPr lang="en-US" sz="1800" dirty="0" smtClean="0">
                <a:solidFill>
                  <a:srgbClr val="FF0000"/>
                </a:solidFill>
                <a:latin typeface="Georgia" pitchFamily="18" charset="0"/>
              </a:rPr>
              <a:t>1976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>
              <a:solidFill>
                <a:srgbClr val="FF0000"/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Georgia" pitchFamily="18" charset="0"/>
              </a:rPr>
              <a:t>Observer-Participant </a:t>
            </a:r>
            <a:r>
              <a:rPr lang="en-US" sz="1800" dirty="0">
                <a:latin typeface="Georgia" pitchFamily="18" charset="0"/>
              </a:rPr>
              <a:t>on behalf of the International Council of Philosophy and Humanistic Sciences and International Science Education at International Symposium on Science and Technology for Development. Meeting held at </a:t>
            </a:r>
            <a:r>
              <a:rPr lang="en-US" sz="1800" dirty="0" smtClean="0">
                <a:solidFill>
                  <a:srgbClr val="FF0000"/>
                </a:solidFill>
                <a:latin typeface="Georgia" pitchFamily="18" charset="0"/>
              </a:rPr>
              <a:t>Singapore-1979</a:t>
            </a:r>
          </a:p>
          <a:p>
            <a:pPr>
              <a:buFont typeface="Wingdings" pitchFamily="2" charset="2"/>
              <a:buChar char="Ø"/>
            </a:pPr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Georgia" pitchFamily="18" charset="0"/>
              </a:rPr>
              <a:t>International </a:t>
            </a:r>
            <a:r>
              <a:rPr lang="en-US" sz="1800" dirty="0">
                <a:latin typeface="Georgia" pitchFamily="18" charset="0"/>
              </a:rPr>
              <a:t>conference on the Place of Human Rights in Cultural and Religious  Traditions, 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Bangkok-1979 </a:t>
            </a:r>
            <a:endParaRPr lang="en-US" sz="1800" dirty="0" smtClean="0">
              <a:solidFill>
                <a:srgbClr val="FF0000"/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Georgia" pitchFamily="18" charset="0"/>
              </a:rPr>
              <a:t>International </a:t>
            </a:r>
            <a:r>
              <a:rPr lang="en-US" sz="1800" dirty="0">
                <a:latin typeface="Georgia" pitchFamily="18" charset="0"/>
              </a:rPr>
              <a:t>Seminar on “ </a:t>
            </a:r>
            <a:r>
              <a:rPr lang="en-US" sz="1800" dirty="0" err="1">
                <a:latin typeface="Georgia" pitchFamily="18" charset="0"/>
              </a:rPr>
              <a:t>Trsans</a:t>
            </a:r>
            <a:r>
              <a:rPr lang="en-US" sz="1800" dirty="0">
                <a:latin typeface="Georgia" pitchFamily="18" charset="0"/>
              </a:rPr>
              <a:t>-cultural-Universals”. </a:t>
            </a:r>
            <a:r>
              <a:rPr lang="en-US" sz="1800" dirty="0" smtClean="0">
                <a:solidFill>
                  <a:srgbClr val="FF0000"/>
                </a:solidFill>
                <a:latin typeface="Georgia" pitchFamily="18" charset="0"/>
              </a:rPr>
              <a:t>Canada-1983</a:t>
            </a:r>
          </a:p>
          <a:p>
            <a:pPr>
              <a:buFont typeface="Wingdings" pitchFamily="2" charset="2"/>
              <a:buChar char="Ø"/>
            </a:pPr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Georgia" pitchFamily="18" charset="0"/>
              </a:rPr>
              <a:t>Meeting </a:t>
            </a:r>
            <a:r>
              <a:rPr lang="en-US" sz="1800" dirty="0">
                <a:latin typeface="Georgia" pitchFamily="18" charset="0"/>
              </a:rPr>
              <a:t>of experts on Teaching and Research in Philosophy in Asia,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 Bangkok, </a:t>
            </a:r>
            <a:r>
              <a:rPr lang="en-US" sz="1800" dirty="0" err="1">
                <a:solidFill>
                  <a:srgbClr val="FF0000"/>
                </a:solidFill>
                <a:latin typeface="Georgia" pitchFamily="18" charset="0"/>
              </a:rPr>
              <a:t>Thiland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 1983 </a:t>
            </a:r>
          </a:p>
          <a:p>
            <a:pPr marL="0" indent="0">
              <a:buNone/>
            </a:pPr>
            <a:r>
              <a:rPr lang="en-US" sz="1800" dirty="0" smtClean="0">
                <a:latin typeface="Georgia" pitchFamily="18" charset="0"/>
              </a:rPr>
              <a:t> </a:t>
            </a:r>
            <a:endParaRPr lang="en-US" sz="1800" dirty="0">
              <a:latin typeface="Georgia" pitchFamily="18" charset="0"/>
            </a:endParaRPr>
          </a:p>
          <a:p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endParaRPr lang="en-US" sz="18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1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6294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>
                <a:latin typeface="Georgia" pitchFamily="18" charset="0"/>
              </a:rPr>
              <a:t>Conference on “ God : The Contemporary discussion”. 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San Juan. </a:t>
            </a:r>
            <a:r>
              <a:rPr lang="en-US" sz="1800" dirty="0" err="1">
                <a:solidFill>
                  <a:srgbClr val="FF0000"/>
                </a:solidFill>
                <a:latin typeface="Georgia" pitchFamily="18" charset="0"/>
              </a:rPr>
              <a:t>Puetrto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 Rico, </a:t>
            </a:r>
            <a:r>
              <a:rPr lang="en-US" sz="1800" dirty="0" smtClean="0">
                <a:solidFill>
                  <a:srgbClr val="FF0000"/>
                </a:solidFill>
                <a:latin typeface="Georgia" pitchFamily="18" charset="0"/>
              </a:rPr>
              <a:t>USA-1984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Georgia" pitchFamily="18" charset="0"/>
              </a:rPr>
              <a:t>14</a:t>
            </a:r>
            <a:r>
              <a:rPr lang="en-US" sz="1800" dirty="0">
                <a:latin typeface="Georgia" pitchFamily="18" charset="0"/>
              </a:rPr>
              <a:t>. Workshop on “ Representations on Self in </a:t>
            </a:r>
            <a:r>
              <a:rPr lang="en-US" sz="1800" dirty="0" smtClean="0">
                <a:latin typeface="Georgia" pitchFamily="18" charset="0"/>
              </a:rPr>
              <a:t>Literature”, </a:t>
            </a:r>
            <a:r>
              <a:rPr lang="en-US" sz="1800" dirty="0">
                <a:latin typeface="Georgia" pitchFamily="18" charset="0"/>
              </a:rPr>
              <a:t>East –West </a:t>
            </a:r>
            <a:r>
              <a:rPr lang="en-US" sz="1800" dirty="0" err="1">
                <a:latin typeface="Georgia" pitchFamily="18" charset="0"/>
              </a:rPr>
              <a:t>centre</a:t>
            </a:r>
            <a:r>
              <a:rPr lang="en-US" sz="1800" dirty="0">
                <a:latin typeface="Georgia" pitchFamily="18" charset="0"/>
              </a:rPr>
              <a:t>,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1800" dirty="0" smtClean="0">
                <a:solidFill>
                  <a:srgbClr val="FF0000"/>
                </a:solidFill>
                <a:latin typeface="Georgia" pitchFamily="18" charset="0"/>
              </a:rPr>
              <a:t>Hawaii-1984</a:t>
            </a:r>
          </a:p>
          <a:p>
            <a:pPr>
              <a:buFont typeface="Wingdings" pitchFamily="2" charset="2"/>
              <a:buChar char="Ø"/>
            </a:pPr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latin typeface="Georgia" pitchFamily="18" charset="0"/>
              </a:rPr>
              <a:t>15. Seminar on “Comparative Philosophy”. Society for Asian and comparative Philosophy,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1800" dirty="0" smtClean="0">
                <a:solidFill>
                  <a:srgbClr val="FF0000"/>
                </a:solidFill>
                <a:latin typeface="Georgia" pitchFamily="18" charset="0"/>
              </a:rPr>
              <a:t>Hawaii-1984</a:t>
            </a:r>
          </a:p>
          <a:p>
            <a:pPr>
              <a:buFont typeface="Wingdings" pitchFamily="2" charset="2"/>
              <a:buChar char="Ø"/>
            </a:pPr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latin typeface="Georgia" pitchFamily="18" charset="0"/>
              </a:rPr>
              <a:t>16. Meeting of the International council of Philosophy and Humanistic Sciences, </a:t>
            </a:r>
            <a:r>
              <a:rPr lang="en-US" sz="1800" dirty="0" smtClean="0">
                <a:solidFill>
                  <a:srgbClr val="FF0000"/>
                </a:solidFill>
                <a:latin typeface="Georgia" pitchFamily="18" charset="0"/>
              </a:rPr>
              <a:t>Bangkok-1984</a:t>
            </a:r>
          </a:p>
          <a:p>
            <a:pPr>
              <a:buFont typeface="Wingdings" pitchFamily="2" charset="2"/>
              <a:buChar char="Ø"/>
            </a:pPr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latin typeface="Georgia" pitchFamily="18" charset="0"/>
              </a:rPr>
              <a:t>17. Special Invitee to give one of the </a:t>
            </a:r>
            <a:r>
              <a:rPr lang="en-US" sz="1800" dirty="0" err="1">
                <a:latin typeface="Georgia" pitchFamily="18" charset="0"/>
              </a:rPr>
              <a:t>Pleanary</a:t>
            </a:r>
            <a:r>
              <a:rPr lang="en-US" sz="1800" dirty="0">
                <a:latin typeface="Georgia" pitchFamily="18" charset="0"/>
              </a:rPr>
              <a:t>  </a:t>
            </a:r>
            <a:r>
              <a:rPr lang="en-US" sz="1800" dirty="0" smtClean="0">
                <a:latin typeface="Georgia" pitchFamily="18" charset="0"/>
              </a:rPr>
              <a:t>address east  </a:t>
            </a:r>
            <a:r>
              <a:rPr lang="en-US" sz="1800" dirty="0">
                <a:latin typeface="Georgia" pitchFamily="18" charset="0"/>
              </a:rPr>
              <a:t>the International Conference on thinking and conducted a special workshop on it. ( January-1987</a:t>
            </a:r>
            <a:r>
              <a:rPr lang="en-US" sz="1800" dirty="0" smtClean="0">
                <a:latin typeface="Georgia" pitchFamily="18" charset="0"/>
              </a:rPr>
              <a:t>)</a:t>
            </a:r>
          </a:p>
          <a:p>
            <a:pPr>
              <a:buFont typeface="Wingdings" pitchFamily="2" charset="2"/>
              <a:buChar char="Ø"/>
            </a:pPr>
            <a:endParaRPr lang="en-US" sz="1800" dirty="0"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latin typeface="Georgia" pitchFamily="18" charset="0"/>
              </a:rPr>
              <a:t>18. Sixth East-west Philosophers’ Conference,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1800" dirty="0" smtClean="0">
                <a:solidFill>
                  <a:srgbClr val="FF0000"/>
                </a:solidFill>
                <a:latin typeface="Georgia" pitchFamily="18" charset="0"/>
              </a:rPr>
              <a:t>Hawwaii-1989</a:t>
            </a:r>
          </a:p>
          <a:p>
            <a:pPr>
              <a:buFont typeface="Wingdings" pitchFamily="2" charset="2"/>
              <a:buChar char="Ø"/>
            </a:pPr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latin typeface="Georgia" pitchFamily="18" charset="0"/>
              </a:rPr>
              <a:t>19. </a:t>
            </a:r>
            <a:r>
              <a:rPr lang="en-US" sz="1800" dirty="0" err="1">
                <a:latin typeface="Georgia" pitchFamily="18" charset="0"/>
              </a:rPr>
              <a:t>Convivum</a:t>
            </a:r>
            <a:r>
              <a:rPr lang="en-US" sz="1800" dirty="0">
                <a:latin typeface="Georgia" pitchFamily="18" charset="0"/>
              </a:rPr>
              <a:t> -2 at  University of Liverpool,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1800" dirty="0" smtClean="0">
                <a:solidFill>
                  <a:srgbClr val="FF0000"/>
                </a:solidFill>
                <a:latin typeface="Georgia" pitchFamily="18" charset="0"/>
              </a:rPr>
              <a:t>Liverpool-1990</a:t>
            </a:r>
          </a:p>
          <a:p>
            <a:pPr>
              <a:buFont typeface="Wingdings" pitchFamily="2" charset="2"/>
              <a:buChar char="Ø"/>
            </a:pPr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latin typeface="Georgia" pitchFamily="18" charset="0"/>
              </a:rPr>
              <a:t>20. Colloquium on culture &amp; Rationality .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 Mt. Abu.-</a:t>
            </a:r>
            <a:r>
              <a:rPr lang="en-US" sz="1800" dirty="0" smtClean="0">
                <a:solidFill>
                  <a:srgbClr val="FF0000"/>
                </a:solidFill>
                <a:latin typeface="Georgia" pitchFamily="18" charset="0"/>
              </a:rPr>
              <a:t>1991</a:t>
            </a:r>
          </a:p>
          <a:p>
            <a:pPr>
              <a:buFont typeface="Wingdings" pitchFamily="2" charset="2"/>
              <a:buChar char="Ø"/>
            </a:pPr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latin typeface="Georgia" pitchFamily="18" charset="0"/>
              </a:rPr>
              <a:t>21. </a:t>
            </a:r>
            <a:r>
              <a:rPr lang="en-US" sz="1800" dirty="0" err="1">
                <a:latin typeface="Georgia" pitchFamily="18" charset="0"/>
              </a:rPr>
              <a:t>convivum</a:t>
            </a:r>
            <a:r>
              <a:rPr lang="en-US" sz="1800" dirty="0">
                <a:latin typeface="Georgia" pitchFamily="18" charset="0"/>
              </a:rPr>
              <a:t> -3 at 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New Delhi-1993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latin typeface="Georgia" pitchFamily="18" charset="0"/>
              </a:rPr>
              <a:t>     </a:t>
            </a:r>
            <a:r>
              <a:rPr lang="en-US" sz="1800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He also attended conferences in Russia and China</a:t>
            </a:r>
            <a:r>
              <a:rPr lang="en-US" sz="1800" dirty="0">
                <a:latin typeface="Georgia" pitchFamily="18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endParaRPr lang="en-US" sz="18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84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-12032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MAJOR FELLOWSHIPS RECEIVED</a:t>
            </a:r>
            <a:endParaRPr lang="en-US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86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1800" dirty="0">
                <a:latin typeface="Georgia" pitchFamily="18" charset="0"/>
              </a:rPr>
              <a:t> </a:t>
            </a:r>
            <a:r>
              <a:rPr lang="en-US" sz="1800" dirty="0" smtClean="0">
                <a:latin typeface="Georgia" pitchFamily="18" charset="0"/>
              </a:rPr>
              <a:t>Rockefeller </a:t>
            </a:r>
            <a:r>
              <a:rPr lang="en-US" sz="1800" dirty="0">
                <a:latin typeface="Georgia" pitchFamily="18" charset="0"/>
              </a:rPr>
              <a:t>Foundation- Visiting Fellow 1960-62 ( one and half year</a:t>
            </a:r>
            <a:r>
              <a:rPr lang="en-US" sz="1800" dirty="0" smtClean="0">
                <a:latin typeface="Georgia" pitchFamily="18" charset="0"/>
              </a:rPr>
              <a:t>)</a:t>
            </a:r>
          </a:p>
          <a:p>
            <a:pPr>
              <a:buFont typeface="Wingdings" pitchFamily="2" charset="2"/>
              <a:buChar char="q"/>
            </a:pPr>
            <a:endParaRPr lang="en-US" sz="1800" dirty="0">
              <a:latin typeface="Georg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latin typeface="Georgia" pitchFamily="18" charset="0"/>
              </a:rPr>
              <a:t>Senior </a:t>
            </a:r>
            <a:r>
              <a:rPr lang="en-US" sz="1800" dirty="0">
                <a:latin typeface="Georgia" pitchFamily="18" charset="0"/>
              </a:rPr>
              <a:t>Fellowship of East-West Centre- Hawaii </a:t>
            </a:r>
            <a:r>
              <a:rPr lang="en-US" sz="1800" dirty="0" smtClean="0">
                <a:latin typeface="Georgia" pitchFamily="18" charset="0"/>
              </a:rPr>
              <a:t>1962-1963</a:t>
            </a:r>
          </a:p>
          <a:p>
            <a:pPr>
              <a:buFont typeface="Wingdings" pitchFamily="2" charset="2"/>
              <a:buChar char="q"/>
            </a:pPr>
            <a:endParaRPr lang="en-US" sz="1800" dirty="0">
              <a:latin typeface="Georg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latin typeface="Georgia" pitchFamily="18" charset="0"/>
              </a:rPr>
              <a:t>Visiting </a:t>
            </a:r>
            <a:r>
              <a:rPr lang="en-US" sz="1800" dirty="0">
                <a:latin typeface="Georgia" pitchFamily="18" charset="0"/>
              </a:rPr>
              <a:t>Professor, University of Hawaii, USA -1970 9 for one year</a:t>
            </a:r>
            <a:r>
              <a:rPr lang="en-US" sz="1800" dirty="0" smtClean="0">
                <a:latin typeface="Georgia" pitchFamily="18" charset="0"/>
              </a:rPr>
              <a:t>)</a:t>
            </a:r>
          </a:p>
          <a:p>
            <a:pPr>
              <a:buFont typeface="Wingdings" pitchFamily="2" charset="2"/>
              <a:buChar char="q"/>
            </a:pPr>
            <a:endParaRPr lang="en-US" sz="1800" dirty="0">
              <a:latin typeface="Georg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latin typeface="Georgia" pitchFamily="18" charset="0"/>
              </a:rPr>
              <a:t>Visiting </a:t>
            </a:r>
            <a:r>
              <a:rPr lang="en-US" sz="1800" dirty="0">
                <a:latin typeface="Georgia" pitchFamily="18" charset="0"/>
              </a:rPr>
              <a:t>Professor, Carleton College, </a:t>
            </a:r>
            <a:r>
              <a:rPr lang="en-US" sz="1800" dirty="0" smtClean="0">
                <a:latin typeface="Georgia" pitchFamily="18" charset="0"/>
              </a:rPr>
              <a:t>USA-1971</a:t>
            </a:r>
          </a:p>
          <a:p>
            <a:pPr>
              <a:buFont typeface="Wingdings" pitchFamily="2" charset="2"/>
              <a:buChar char="q"/>
            </a:pPr>
            <a:endParaRPr lang="en-US" sz="1800" dirty="0">
              <a:latin typeface="Georg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latin typeface="Georgia" pitchFamily="18" charset="0"/>
              </a:rPr>
              <a:t>National </a:t>
            </a:r>
            <a:r>
              <a:rPr lang="en-US" sz="1800" dirty="0">
                <a:latin typeface="Georgia" pitchFamily="18" charset="0"/>
              </a:rPr>
              <a:t>Fellowship- Indian council of Philosophical Research, New Delhi ( May 1987-Dec.1989</a:t>
            </a:r>
            <a:r>
              <a:rPr lang="en-US" sz="1800" dirty="0" smtClean="0">
                <a:latin typeface="Georgia" pitchFamily="18" charset="0"/>
              </a:rPr>
              <a:t>)</a:t>
            </a:r>
          </a:p>
          <a:p>
            <a:pPr>
              <a:buFont typeface="Wingdings" pitchFamily="2" charset="2"/>
              <a:buChar char="q"/>
            </a:pPr>
            <a:endParaRPr lang="en-US" sz="1800" dirty="0">
              <a:latin typeface="Georg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latin typeface="Georgia" pitchFamily="18" charset="0"/>
              </a:rPr>
              <a:t>National </a:t>
            </a:r>
            <a:r>
              <a:rPr lang="en-US" sz="1800" dirty="0">
                <a:latin typeface="Georgia" pitchFamily="18" charset="0"/>
              </a:rPr>
              <a:t>Fellowship- Indian council of Philosophical Research, New Delhi ( </a:t>
            </a:r>
            <a:r>
              <a:rPr lang="en-US" sz="1800" dirty="0" err="1">
                <a:latin typeface="Georgia" pitchFamily="18" charset="0"/>
              </a:rPr>
              <a:t>jan.</a:t>
            </a:r>
            <a:r>
              <a:rPr lang="en-US" sz="1800" dirty="0">
                <a:latin typeface="Georgia" pitchFamily="18" charset="0"/>
              </a:rPr>
              <a:t> 1990-Dec.1991</a:t>
            </a:r>
            <a:r>
              <a:rPr lang="en-US" sz="1800" dirty="0" smtClean="0">
                <a:latin typeface="Georgia" pitchFamily="18" charset="0"/>
              </a:rPr>
              <a:t>)</a:t>
            </a:r>
          </a:p>
          <a:p>
            <a:pPr>
              <a:buFont typeface="Wingdings" pitchFamily="2" charset="2"/>
              <a:buChar char="q"/>
            </a:pPr>
            <a:endParaRPr lang="en-US" sz="1800" dirty="0">
              <a:latin typeface="Georg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latin typeface="Georgia" pitchFamily="18" charset="0"/>
              </a:rPr>
              <a:t>Professorial </a:t>
            </a:r>
            <a:r>
              <a:rPr lang="en-US" sz="1800" dirty="0">
                <a:latin typeface="Georgia" pitchFamily="18" charset="0"/>
              </a:rPr>
              <a:t>Fellowship, PHISPC project ( Nov.1992-Nov.1998)</a:t>
            </a:r>
          </a:p>
          <a:p>
            <a:pPr>
              <a:buFont typeface="Wingdings" pitchFamily="2" charset="2"/>
              <a:buChar char="q"/>
            </a:pPr>
            <a:endParaRPr lang="en-US" sz="18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54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6096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AUTHORSHIP OF BOOKS, MONOGRAPHS ETC.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458200" cy="5867400"/>
          </a:xfrm>
        </p:spPr>
        <p:txBody>
          <a:bodyPr>
            <a:normAutofit fontScale="25000" lnSpcReduction="20000"/>
          </a:bodyPr>
          <a:lstStyle/>
          <a:p>
            <a:r>
              <a:rPr lang="en-US" sz="7200" dirty="0" smtClean="0">
                <a:latin typeface="Georgia" pitchFamily="18" charset="0"/>
              </a:rPr>
              <a:t>The </a:t>
            </a:r>
            <a:r>
              <a:rPr lang="en-US" sz="7200" dirty="0">
                <a:latin typeface="Georgia" pitchFamily="18" charset="0"/>
              </a:rPr>
              <a:t>Nature of Philosophy, Calcutta, Progressive </a:t>
            </a:r>
            <a:r>
              <a:rPr lang="en-US" sz="7200" dirty="0" smtClean="0">
                <a:latin typeface="Georgia" pitchFamily="18" charset="0"/>
              </a:rPr>
              <a:t>Publishers</a:t>
            </a:r>
            <a:r>
              <a:rPr lang="en-US" sz="7200" dirty="0" smtClean="0">
                <a:solidFill>
                  <a:srgbClr val="FF0000"/>
                </a:solidFill>
                <a:latin typeface="Georgia" pitchFamily="18" charset="0"/>
              </a:rPr>
              <a:t>.1956</a:t>
            </a:r>
          </a:p>
          <a:p>
            <a:endParaRPr lang="en-US" sz="7200" dirty="0">
              <a:solidFill>
                <a:srgbClr val="FF0000"/>
              </a:solidFill>
              <a:latin typeface="Georgia" pitchFamily="18" charset="0"/>
            </a:endParaRPr>
          </a:p>
          <a:p>
            <a:r>
              <a:rPr lang="en-US" sz="7200" dirty="0" smtClean="0">
                <a:latin typeface="Georgia" pitchFamily="18" charset="0"/>
              </a:rPr>
              <a:t>Planning</a:t>
            </a:r>
            <a:r>
              <a:rPr lang="en-US" sz="7200" dirty="0">
                <a:latin typeface="Georgia" pitchFamily="18" charset="0"/>
              </a:rPr>
              <a:t>, Power and Welfare. Delhi :Congress for Cultural Freedom,</a:t>
            </a:r>
            <a:r>
              <a:rPr lang="en-US" sz="7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7200" dirty="0" smtClean="0">
                <a:solidFill>
                  <a:srgbClr val="FF0000"/>
                </a:solidFill>
                <a:latin typeface="Georgia" pitchFamily="18" charset="0"/>
              </a:rPr>
              <a:t>1959</a:t>
            </a:r>
          </a:p>
          <a:p>
            <a:endParaRPr lang="en-US" sz="7200" dirty="0">
              <a:solidFill>
                <a:srgbClr val="FF0000"/>
              </a:solidFill>
              <a:latin typeface="Georgia" pitchFamily="18" charset="0"/>
            </a:endParaRPr>
          </a:p>
          <a:p>
            <a:r>
              <a:rPr lang="en-US" sz="7200" dirty="0" smtClean="0">
                <a:latin typeface="Georgia" pitchFamily="18" charset="0"/>
              </a:rPr>
              <a:t>Considerations </a:t>
            </a:r>
            <a:r>
              <a:rPr lang="en-US" sz="7200" dirty="0">
                <a:latin typeface="Georgia" pitchFamily="18" charset="0"/>
              </a:rPr>
              <a:t>towards a Theory of social Change. </a:t>
            </a:r>
            <a:r>
              <a:rPr lang="en-US" sz="7200" dirty="0" err="1">
                <a:latin typeface="Georgia" pitchFamily="18" charset="0"/>
              </a:rPr>
              <a:t>Manaktala</a:t>
            </a:r>
            <a:r>
              <a:rPr lang="en-US" sz="7200" dirty="0">
                <a:latin typeface="Georgia" pitchFamily="18" charset="0"/>
              </a:rPr>
              <a:t> , Bombay,</a:t>
            </a:r>
            <a:r>
              <a:rPr lang="en-US" sz="7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7200" dirty="0" smtClean="0">
                <a:solidFill>
                  <a:srgbClr val="FF0000"/>
                </a:solidFill>
                <a:latin typeface="Georgia" pitchFamily="18" charset="0"/>
              </a:rPr>
              <a:t>1965</a:t>
            </a:r>
          </a:p>
          <a:p>
            <a:endParaRPr lang="en-US" sz="7200" dirty="0">
              <a:solidFill>
                <a:srgbClr val="FF0000"/>
              </a:solidFill>
              <a:latin typeface="Georgia" pitchFamily="18" charset="0"/>
            </a:endParaRPr>
          </a:p>
          <a:p>
            <a:r>
              <a:rPr lang="en-US" sz="7200" dirty="0" smtClean="0">
                <a:latin typeface="Georgia" pitchFamily="18" charset="0"/>
              </a:rPr>
              <a:t>Social </a:t>
            </a:r>
            <a:r>
              <a:rPr lang="en-US" sz="7200" dirty="0">
                <a:latin typeface="Georgia" pitchFamily="18" charset="0"/>
              </a:rPr>
              <a:t>Philosophy : Past and Future , Shimla, Institute of Advanced study,</a:t>
            </a:r>
            <a:r>
              <a:rPr lang="en-US" sz="7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7200" dirty="0" smtClean="0">
                <a:solidFill>
                  <a:srgbClr val="FF0000"/>
                </a:solidFill>
                <a:latin typeface="Georgia" pitchFamily="18" charset="0"/>
              </a:rPr>
              <a:t>1969</a:t>
            </a:r>
          </a:p>
          <a:p>
            <a:endParaRPr lang="en-US" sz="7200" dirty="0">
              <a:solidFill>
                <a:srgbClr val="FF0000"/>
              </a:solidFill>
              <a:latin typeface="Georgia" pitchFamily="18" charset="0"/>
            </a:endParaRPr>
          </a:p>
          <a:p>
            <a:r>
              <a:rPr lang="en-US" sz="7200" dirty="0" smtClean="0">
                <a:latin typeface="Georgia" pitchFamily="18" charset="0"/>
              </a:rPr>
              <a:t>Modern </a:t>
            </a:r>
            <a:r>
              <a:rPr lang="en-US" sz="7200" dirty="0">
                <a:latin typeface="Georgia" pitchFamily="18" charset="0"/>
              </a:rPr>
              <a:t>Logic : Its Relevance to Philosophy (Ed.) Delhi, </a:t>
            </a:r>
            <a:r>
              <a:rPr lang="en-US" sz="7200" dirty="0" err="1">
                <a:latin typeface="Georgia" pitchFamily="18" charset="0"/>
              </a:rPr>
              <a:t>Impex</a:t>
            </a:r>
            <a:r>
              <a:rPr lang="en-US" sz="7200" dirty="0">
                <a:latin typeface="Georgia" pitchFamily="18" charset="0"/>
              </a:rPr>
              <a:t> India</a:t>
            </a:r>
            <a:r>
              <a:rPr lang="en-US" sz="7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7200" dirty="0" smtClean="0">
                <a:solidFill>
                  <a:srgbClr val="FF0000"/>
                </a:solidFill>
                <a:latin typeface="Georgia" pitchFamily="18" charset="0"/>
              </a:rPr>
              <a:t>1969</a:t>
            </a:r>
          </a:p>
          <a:p>
            <a:endParaRPr lang="en-US" sz="7200" dirty="0">
              <a:solidFill>
                <a:srgbClr val="FF0000"/>
              </a:solidFill>
              <a:latin typeface="Georgia" pitchFamily="18" charset="0"/>
            </a:endParaRPr>
          </a:p>
          <a:p>
            <a:r>
              <a:rPr lang="en-US" sz="7200" dirty="0" smtClean="0">
                <a:latin typeface="Georgia" pitchFamily="18" charset="0"/>
              </a:rPr>
              <a:t>Indian </a:t>
            </a:r>
            <a:r>
              <a:rPr lang="en-US" sz="7200" dirty="0">
                <a:latin typeface="Georgia" pitchFamily="18" charset="0"/>
              </a:rPr>
              <a:t>Education Today : Prospects and Perspectives (Ed.) Jaipur, Rajasthan University </a:t>
            </a:r>
            <a:r>
              <a:rPr lang="en-US" sz="7200" dirty="0" smtClean="0">
                <a:latin typeface="Georgia" pitchFamily="18" charset="0"/>
              </a:rPr>
              <a:t>press,</a:t>
            </a:r>
            <a:r>
              <a:rPr lang="en-US" sz="7200" dirty="0" smtClean="0">
                <a:solidFill>
                  <a:srgbClr val="FF0000"/>
                </a:solidFill>
                <a:latin typeface="Georgia" pitchFamily="18" charset="0"/>
              </a:rPr>
              <a:t>1973</a:t>
            </a:r>
          </a:p>
          <a:p>
            <a:endParaRPr lang="en-US" sz="7200" dirty="0">
              <a:solidFill>
                <a:srgbClr val="FF0000"/>
              </a:solidFill>
              <a:latin typeface="Georgia" pitchFamily="18" charset="0"/>
            </a:endParaRPr>
          </a:p>
          <a:p>
            <a:r>
              <a:rPr lang="en-US" sz="7200" dirty="0" smtClean="0">
                <a:latin typeface="Georgia" pitchFamily="18" charset="0"/>
              </a:rPr>
              <a:t>Contemporary </a:t>
            </a:r>
            <a:r>
              <a:rPr lang="en-US" sz="7200" dirty="0">
                <a:latin typeface="Georgia" pitchFamily="18" charset="0"/>
              </a:rPr>
              <a:t>Philosophical Problems : Some Classical Indian Perspective (Ed.) </a:t>
            </a:r>
            <a:r>
              <a:rPr lang="en-US" sz="7200" dirty="0" err="1">
                <a:latin typeface="Georgia" pitchFamily="18" charset="0"/>
              </a:rPr>
              <a:t>Daya</a:t>
            </a:r>
            <a:r>
              <a:rPr lang="en-US" sz="7200" dirty="0">
                <a:latin typeface="Georgia" pitchFamily="18" charset="0"/>
              </a:rPr>
              <a:t> Krishna and </a:t>
            </a:r>
            <a:r>
              <a:rPr lang="en-US" sz="7200" dirty="0" err="1">
                <a:latin typeface="Georgia" pitchFamily="18" charset="0"/>
              </a:rPr>
              <a:t>A.M.Ghose</a:t>
            </a:r>
            <a:r>
              <a:rPr lang="en-US" sz="7200" dirty="0">
                <a:latin typeface="Georgia" pitchFamily="18" charset="0"/>
              </a:rPr>
              <a:t>, Poona, Indian Philosophical /quarterly </a:t>
            </a:r>
            <a:r>
              <a:rPr lang="en-US" sz="7200" dirty="0" smtClean="0">
                <a:latin typeface="Georgia" pitchFamily="18" charset="0"/>
              </a:rPr>
              <a:t>Publications</a:t>
            </a:r>
            <a:r>
              <a:rPr lang="en-US" sz="7200" dirty="0" smtClean="0">
                <a:solidFill>
                  <a:srgbClr val="FF0000"/>
                </a:solidFill>
                <a:latin typeface="Georgia" pitchFamily="18" charset="0"/>
              </a:rPr>
              <a:t>.1978</a:t>
            </a:r>
          </a:p>
          <a:p>
            <a:endParaRPr lang="en-US" sz="7200" dirty="0">
              <a:solidFill>
                <a:srgbClr val="FF0000"/>
              </a:solidFill>
              <a:latin typeface="Georgia" pitchFamily="18" charset="0"/>
            </a:endParaRPr>
          </a:p>
          <a:p>
            <a:r>
              <a:rPr lang="en-US" sz="7200" dirty="0" smtClean="0">
                <a:latin typeface="Georgia" pitchFamily="18" charset="0"/>
              </a:rPr>
              <a:t>Political </a:t>
            </a:r>
            <a:r>
              <a:rPr lang="en-US" sz="7200" dirty="0">
                <a:latin typeface="Georgia" pitchFamily="18" charset="0"/>
              </a:rPr>
              <a:t>Development : A Critical perspective, New Delhi, Oxford University </a:t>
            </a:r>
            <a:r>
              <a:rPr lang="en-US" sz="7200" dirty="0" smtClean="0">
                <a:latin typeface="Georgia" pitchFamily="18" charset="0"/>
              </a:rPr>
              <a:t>Press,</a:t>
            </a:r>
            <a:r>
              <a:rPr lang="en-US" sz="7200" dirty="0" smtClean="0">
                <a:solidFill>
                  <a:srgbClr val="FF0000"/>
                </a:solidFill>
                <a:latin typeface="Georgia" pitchFamily="18" charset="0"/>
              </a:rPr>
              <a:t>1979</a:t>
            </a:r>
          </a:p>
          <a:p>
            <a:endParaRPr lang="en-US" sz="7200" dirty="0">
              <a:solidFill>
                <a:srgbClr val="FF0000"/>
              </a:solidFill>
              <a:latin typeface="Georgia" pitchFamily="18" charset="0"/>
            </a:endParaRPr>
          </a:p>
          <a:p>
            <a:r>
              <a:rPr lang="en-US" sz="7200" dirty="0" err="1" smtClean="0">
                <a:latin typeface="Georgia" pitchFamily="18" charset="0"/>
              </a:rPr>
              <a:t>Gyan</a:t>
            </a:r>
            <a:r>
              <a:rPr lang="en-US" sz="7200" dirty="0" smtClean="0">
                <a:latin typeface="Georgia" pitchFamily="18" charset="0"/>
              </a:rPr>
              <a:t> </a:t>
            </a:r>
            <a:r>
              <a:rPr lang="en-US" sz="7200" dirty="0" err="1">
                <a:latin typeface="Georgia" pitchFamily="18" charset="0"/>
              </a:rPr>
              <a:t>Mimansa</a:t>
            </a:r>
            <a:r>
              <a:rPr lang="en-US" sz="7200" dirty="0">
                <a:latin typeface="Georgia" pitchFamily="18" charset="0"/>
              </a:rPr>
              <a:t> ( Hindi), Jaipur, Rajasthan Hindi </a:t>
            </a:r>
            <a:r>
              <a:rPr lang="en-US" sz="7200" dirty="0" err="1">
                <a:latin typeface="Georgia" pitchFamily="18" charset="0"/>
              </a:rPr>
              <a:t>Granth</a:t>
            </a:r>
            <a:r>
              <a:rPr lang="en-US" sz="7200" dirty="0">
                <a:latin typeface="Georgia" pitchFamily="18" charset="0"/>
              </a:rPr>
              <a:t> Academy</a:t>
            </a:r>
          </a:p>
          <a:p>
            <a:endParaRPr lang="en-US" sz="45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8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-304800"/>
            <a:ext cx="8229600" cy="5668963"/>
          </a:xfrm>
        </p:spPr>
        <p:txBody>
          <a:bodyPr>
            <a:noAutofit/>
          </a:bodyPr>
          <a:lstStyle/>
          <a:p>
            <a:endParaRPr lang="en-US" sz="1800" dirty="0" smtClean="0"/>
          </a:p>
          <a:p>
            <a:r>
              <a:rPr lang="en-US" sz="1800" dirty="0" err="1">
                <a:latin typeface="Georgia" pitchFamily="18" charset="0"/>
              </a:rPr>
              <a:t>Paschmi</a:t>
            </a:r>
            <a:r>
              <a:rPr lang="en-US" sz="1800" dirty="0">
                <a:latin typeface="Georgia" pitchFamily="18" charset="0"/>
              </a:rPr>
              <a:t> </a:t>
            </a:r>
            <a:r>
              <a:rPr lang="en-US" sz="1800" dirty="0" err="1">
                <a:latin typeface="Georgia" pitchFamily="18" charset="0"/>
              </a:rPr>
              <a:t>Darshan</a:t>
            </a:r>
            <a:r>
              <a:rPr lang="en-US" sz="1800" dirty="0">
                <a:latin typeface="Georgia" pitchFamily="18" charset="0"/>
              </a:rPr>
              <a:t> </a:t>
            </a:r>
            <a:r>
              <a:rPr lang="en-US" sz="1800" dirty="0" err="1">
                <a:latin typeface="Georgia" pitchFamily="18" charset="0"/>
              </a:rPr>
              <a:t>Ka</a:t>
            </a:r>
            <a:r>
              <a:rPr lang="en-US" sz="1800" dirty="0">
                <a:latin typeface="Georgia" pitchFamily="18" charset="0"/>
              </a:rPr>
              <a:t> </a:t>
            </a:r>
            <a:r>
              <a:rPr lang="en-US" sz="1800" dirty="0" err="1">
                <a:latin typeface="Georgia" pitchFamily="18" charset="0"/>
              </a:rPr>
              <a:t>Itihas</a:t>
            </a:r>
            <a:r>
              <a:rPr lang="en-US" sz="1800" dirty="0">
                <a:latin typeface="Georgia" pitchFamily="18" charset="0"/>
              </a:rPr>
              <a:t> ( Hindi) (Ed.) in two Vols. Jaipur, Rajasthan Hindi </a:t>
            </a:r>
            <a:r>
              <a:rPr lang="en-US" sz="1800" dirty="0" err="1">
                <a:latin typeface="Georgia" pitchFamily="18" charset="0"/>
              </a:rPr>
              <a:t>Granth</a:t>
            </a:r>
            <a:r>
              <a:rPr lang="en-US" sz="1800" dirty="0">
                <a:latin typeface="Georgia" pitchFamily="18" charset="0"/>
              </a:rPr>
              <a:t> Academy 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1989 </a:t>
            </a:r>
            <a:r>
              <a:rPr lang="en-US" sz="1800" dirty="0">
                <a:latin typeface="Georgia" pitchFamily="18" charset="0"/>
              </a:rPr>
              <a:t>  </a:t>
            </a:r>
            <a:endParaRPr lang="en-US" sz="1800" dirty="0" smtClean="0">
              <a:latin typeface="Georgia" pitchFamily="18" charset="0"/>
            </a:endParaRPr>
          </a:p>
          <a:p>
            <a:endParaRPr lang="en-US" sz="1800" dirty="0">
              <a:latin typeface="Georgia" pitchFamily="18" charset="0"/>
            </a:endParaRPr>
          </a:p>
          <a:p>
            <a:r>
              <a:rPr lang="en-US" sz="1800" dirty="0">
                <a:latin typeface="Georgia" pitchFamily="18" charset="0"/>
              </a:rPr>
              <a:t>Philosophy of </a:t>
            </a:r>
            <a:r>
              <a:rPr lang="en-US" sz="1800" dirty="0" err="1">
                <a:latin typeface="Georgia" pitchFamily="18" charset="0"/>
              </a:rPr>
              <a:t>Kalidas</a:t>
            </a:r>
            <a:r>
              <a:rPr lang="en-US" sz="1800" dirty="0">
                <a:latin typeface="Georgia" pitchFamily="18" charset="0"/>
              </a:rPr>
              <a:t> Bhattacharya ( Ed.)  Poona,  Indian Philosophical quarterly Publications. </a:t>
            </a:r>
            <a:r>
              <a:rPr lang="en-US" sz="1800" dirty="0" smtClean="0">
                <a:solidFill>
                  <a:srgbClr val="FF0000"/>
                </a:solidFill>
                <a:latin typeface="Georgia" pitchFamily="18" charset="0"/>
              </a:rPr>
              <a:t>1977</a:t>
            </a:r>
          </a:p>
          <a:p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r>
              <a:rPr lang="en-US" sz="1800" dirty="0" smtClean="0">
                <a:latin typeface="Georgia" pitchFamily="18" charset="0"/>
              </a:rPr>
              <a:t>Philosophy </a:t>
            </a:r>
            <a:r>
              <a:rPr lang="en-US" sz="1800" dirty="0">
                <a:latin typeface="Georgia" pitchFamily="18" charset="0"/>
              </a:rPr>
              <a:t>of  </a:t>
            </a:r>
            <a:r>
              <a:rPr lang="en-US" sz="1800" dirty="0" err="1">
                <a:latin typeface="Georgia" pitchFamily="18" charset="0"/>
              </a:rPr>
              <a:t>J.N.Mohanty</a:t>
            </a:r>
            <a:r>
              <a:rPr lang="en-US" sz="1800" dirty="0">
                <a:latin typeface="Georgia" pitchFamily="18" charset="0"/>
              </a:rPr>
              <a:t> ( Ed.) </a:t>
            </a:r>
            <a:r>
              <a:rPr lang="en-US" sz="1800" dirty="0" err="1">
                <a:latin typeface="Georgia" pitchFamily="18" charset="0"/>
              </a:rPr>
              <a:t>Dayakrishna</a:t>
            </a:r>
            <a:r>
              <a:rPr lang="en-US" sz="1800" dirty="0">
                <a:latin typeface="Georgia" pitchFamily="18" charset="0"/>
              </a:rPr>
              <a:t> and </a:t>
            </a:r>
            <a:r>
              <a:rPr lang="en-US" sz="1800" dirty="0" err="1">
                <a:latin typeface="Georgia" pitchFamily="18" charset="0"/>
              </a:rPr>
              <a:t>K.L.Sharma</a:t>
            </a:r>
            <a:r>
              <a:rPr lang="en-US" sz="1800" dirty="0">
                <a:latin typeface="Georgia" pitchFamily="18" charset="0"/>
              </a:rPr>
              <a:t> , ICPR, New Delhi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1800" dirty="0" smtClean="0">
                <a:solidFill>
                  <a:srgbClr val="FF0000"/>
                </a:solidFill>
                <a:latin typeface="Georgia" pitchFamily="18" charset="0"/>
              </a:rPr>
              <a:t>1991</a:t>
            </a:r>
          </a:p>
          <a:p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r>
              <a:rPr lang="en-US" sz="1800" dirty="0" smtClean="0">
                <a:latin typeface="Georgia" pitchFamily="18" charset="0"/>
              </a:rPr>
              <a:t>Development </a:t>
            </a:r>
            <a:r>
              <a:rPr lang="en-US" sz="1800" dirty="0">
                <a:latin typeface="Georgia" pitchFamily="18" charset="0"/>
              </a:rPr>
              <a:t>Debate : Fred W. Riggs and </a:t>
            </a:r>
            <a:r>
              <a:rPr lang="en-US" sz="1800" dirty="0" err="1">
                <a:latin typeface="Georgia" pitchFamily="18" charset="0"/>
              </a:rPr>
              <a:t>Daya</a:t>
            </a:r>
            <a:r>
              <a:rPr lang="en-US" sz="1800" dirty="0">
                <a:latin typeface="Georgia" pitchFamily="18" charset="0"/>
              </a:rPr>
              <a:t> </a:t>
            </a:r>
            <a:r>
              <a:rPr lang="en-US" sz="1800" dirty="0" err="1">
                <a:latin typeface="Georgia" pitchFamily="18" charset="0"/>
              </a:rPr>
              <a:t>Krishana</a:t>
            </a:r>
            <a:r>
              <a:rPr lang="en-US" sz="1800" dirty="0">
                <a:latin typeface="Georgia" pitchFamily="18" charset="0"/>
              </a:rPr>
              <a:t>. </a:t>
            </a:r>
            <a:r>
              <a:rPr lang="en-US" sz="1800" dirty="0" err="1">
                <a:latin typeface="Georgia" pitchFamily="18" charset="0"/>
              </a:rPr>
              <a:t>Printwell</a:t>
            </a:r>
            <a:r>
              <a:rPr lang="en-US" sz="1800" dirty="0">
                <a:latin typeface="Georgia" pitchFamily="18" charset="0"/>
              </a:rPr>
              <a:t> publishers, Jaipur, </a:t>
            </a:r>
            <a:r>
              <a:rPr lang="en-US" sz="1800" dirty="0" smtClean="0">
                <a:solidFill>
                  <a:srgbClr val="FF0000"/>
                </a:solidFill>
                <a:latin typeface="Georgia" pitchFamily="18" charset="0"/>
              </a:rPr>
              <a:t>1987</a:t>
            </a:r>
          </a:p>
          <a:p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r>
              <a:rPr lang="en-US" sz="1800" dirty="0" smtClean="0">
                <a:latin typeface="Georgia" pitchFamily="18" charset="0"/>
              </a:rPr>
              <a:t>India’s </a:t>
            </a:r>
            <a:r>
              <a:rPr lang="en-US" sz="1800" dirty="0">
                <a:latin typeface="Georgia" pitchFamily="18" charset="0"/>
              </a:rPr>
              <a:t>Intellectual Traditions : (Ed.) ICPR, </a:t>
            </a:r>
            <a:r>
              <a:rPr lang="en-US" sz="1800" dirty="0" err="1">
                <a:latin typeface="Georgia" pitchFamily="18" charset="0"/>
              </a:rPr>
              <a:t>Motilal</a:t>
            </a:r>
            <a:r>
              <a:rPr lang="en-US" sz="1800" dirty="0">
                <a:latin typeface="Georgia" pitchFamily="18" charset="0"/>
              </a:rPr>
              <a:t> </a:t>
            </a:r>
            <a:r>
              <a:rPr lang="en-US" sz="1800" dirty="0" err="1">
                <a:latin typeface="Georgia" pitchFamily="18" charset="0"/>
              </a:rPr>
              <a:t>Banarsidas</a:t>
            </a:r>
            <a:r>
              <a:rPr lang="en-US" sz="1800" dirty="0">
                <a:latin typeface="Georgia" pitchFamily="18" charset="0"/>
              </a:rPr>
              <a:t>, New Delhi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1800" dirty="0" smtClean="0">
                <a:solidFill>
                  <a:srgbClr val="FF0000"/>
                </a:solidFill>
                <a:latin typeface="Georgia" pitchFamily="18" charset="0"/>
              </a:rPr>
              <a:t>1987</a:t>
            </a:r>
          </a:p>
          <a:p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r>
              <a:rPr lang="en-US" sz="1800" dirty="0" smtClean="0">
                <a:latin typeface="Georgia" pitchFamily="18" charset="0"/>
              </a:rPr>
              <a:t>The </a:t>
            </a:r>
            <a:r>
              <a:rPr lang="en-US" sz="1800" dirty="0">
                <a:latin typeface="Georgia" pitchFamily="18" charset="0"/>
              </a:rPr>
              <a:t>art of Conceptual Explorations in a conceptual Maze over Three Decades, ICPR with </a:t>
            </a:r>
            <a:r>
              <a:rPr lang="en-US" sz="1800" dirty="0" err="1">
                <a:latin typeface="Georgia" pitchFamily="18" charset="0"/>
              </a:rPr>
              <a:t>Munshiram</a:t>
            </a:r>
            <a:r>
              <a:rPr lang="en-US" sz="1800" dirty="0">
                <a:latin typeface="Georgia" pitchFamily="18" charset="0"/>
              </a:rPr>
              <a:t> </a:t>
            </a:r>
            <a:r>
              <a:rPr lang="en-US" sz="1800" dirty="0" err="1">
                <a:latin typeface="Georgia" pitchFamily="18" charset="0"/>
              </a:rPr>
              <a:t>Manoharlal</a:t>
            </a:r>
            <a:r>
              <a:rPr lang="en-US" sz="1800" dirty="0">
                <a:latin typeface="Georgia" pitchFamily="18" charset="0"/>
              </a:rPr>
              <a:t> Publishers </a:t>
            </a:r>
            <a:r>
              <a:rPr lang="en-US" sz="1800" dirty="0" err="1">
                <a:latin typeface="Georgia" pitchFamily="18" charset="0"/>
              </a:rPr>
              <a:t>Pvt.Ltd</a:t>
            </a:r>
            <a:r>
              <a:rPr lang="en-US" sz="1800" dirty="0">
                <a:latin typeface="Georgia" pitchFamily="18" charset="0"/>
              </a:rPr>
              <a:t>. New Delhi </a:t>
            </a:r>
            <a:r>
              <a:rPr lang="en-US" sz="1800" dirty="0" smtClean="0">
                <a:solidFill>
                  <a:srgbClr val="FF0000"/>
                </a:solidFill>
                <a:latin typeface="Georgia" pitchFamily="18" charset="0"/>
              </a:rPr>
              <a:t>1989</a:t>
            </a:r>
          </a:p>
          <a:p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r>
              <a:rPr lang="en-US" sz="1800" dirty="0" err="1" smtClean="0">
                <a:latin typeface="Georgia" pitchFamily="18" charset="0"/>
              </a:rPr>
              <a:t>Samvad</a:t>
            </a:r>
            <a:r>
              <a:rPr lang="en-US" sz="1800" dirty="0" smtClean="0">
                <a:latin typeface="Georgia" pitchFamily="18" charset="0"/>
              </a:rPr>
              <a:t> </a:t>
            </a:r>
            <a:r>
              <a:rPr lang="en-US" sz="1800" dirty="0">
                <a:latin typeface="Georgia" pitchFamily="18" charset="0"/>
              </a:rPr>
              <a:t>: A Dialogue between Two Philosophical Traditions ( Ed.) </a:t>
            </a:r>
            <a:r>
              <a:rPr lang="en-US" sz="1800" dirty="0" err="1">
                <a:latin typeface="Georgia" pitchFamily="18" charset="0"/>
              </a:rPr>
              <a:t>Daya</a:t>
            </a:r>
            <a:r>
              <a:rPr lang="en-US" sz="1800" dirty="0">
                <a:latin typeface="Georgia" pitchFamily="18" charset="0"/>
              </a:rPr>
              <a:t> </a:t>
            </a:r>
            <a:r>
              <a:rPr lang="en-US" sz="1800" dirty="0" err="1">
                <a:latin typeface="Georgia" pitchFamily="18" charset="0"/>
              </a:rPr>
              <a:t>Krishana</a:t>
            </a:r>
            <a:r>
              <a:rPr lang="en-US" sz="1800" dirty="0">
                <a:latin typeface="Georgia" pitchFamily="18" charset="0"/>
              </a:rPr>
              <a:t> et </a:t>
            </a:r>
            <a:r>
              <a:rPr lang="en-US" sz="1800" dirty="0" err="1">
                <a:latin typeface="Georgia" pitchFamily="18" charset="0"/>
              </a:rPr>
              <a:t>a.l</a:t>
            </a:r>
            <a:r>
              <a:rPr lang="en-US" sz="1800" dirty="0" smtClean="0">
                <a:latin typeface="Georgia" pitchFamily="18" charset="0"/>
              </a:rPr>
              <a:t>., ICPR, New Delhi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4291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-152400"/>
            <a:ext cx="8229600" cy="6096000"/>
          </a:xfrm>
        </p:spPr>
        <p:txBody>
          <a:bodyPr>
            <a:noAutofit/>
          </a:bodyPr>
          <a:lstStyle/>
          <a:p>
            <a:endParaRPr lang="en-US" sz="1800" dirty="0">
              <a:latin typeface="Georgia" pitchFamily="18" charset="0"/>
            </a:endParaRPr>
          </a:p>
          <a:p>
            <a:r>
              <a:rPr lang="en-US" sz="1800" dirty="0">
                <a:latin typeface="Georgia" pitchFamily="18" charset="0"/>
              </a:rPr>
              <a:t>Indian Philosophy : A counter Perspective, Oxford University Press New Delhi 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1991</a:t>
            </a:r>
          </a:p>
          <a:p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r>
              <a:rPr lang="en-US" sz="1800" dirty="0">
                <a:latin typeface="Georgia" pitchFamily="18" charset="0"/>
              </a:rPr>
              <a:t>Problematic and Conceptual Structure of Classical Indian Thought About Man, Society and Polity, Oxford University Press new Delhi</a:t>
            </a:r>
          </a:p>
          <a:p>
            <a:endParaRPr lang="en-US" sz="1800" dirty="0">
              <a:latin typeface="Georgia" pitchFamily="18" charset="0"/>
            </a:endParaRPr>
          </a:p>
          <a:p>
            <a:r>
              <a:rPr lang="en-US" sz="1800" dirty="0">
                <a:latin typeface="Georgia" pitchFamily="18" charset="0"/>
              </a:rPr>
              <a:t>Indian Philosophy : A New approach , Indian Book  Centre New Delhi 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 1997</a:t>
            </a:r>
          </a:p>
          <a:p>
            <a:endParaRPr lang="en-US" sz="1800" dirty="0">
              <a:solidFill>
                <a:srgbClr val="FF0000"/>
              </a:solidFill>
              <a:latin typeface="Georgia" pitchFamily="18" charset="0"/>
            </a:endParaRPr>
          </a:p>
          <a:p>
            <a:r>
              <a:rPr lang="en-US" sz="1800" dirty="0">
                <a:latin typeface="Georgia" pitchFamily="18" charset="0"/>
              </a:rPr>
              <a:t>Prolegomena  to any Future Historiography of Culture and Civilization , PHISPC, New Delhi 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1997 </a:t>
            </a:r>
            <a:r>
              <a:rPr lang="en-US" sz="1800" dirty="0">
                <a:latin typeface="Georgia" pitchFamily="18" charset="0"/>
              </a:rPr>
              <a:t>  </a:t>
            </a:r>
          </a:p>
          <a:p>
            <a:r>
              <a:rPr lang="en-US" sz="1800" dirty="0" smtClean="0"/>
              <a:t> </a:t>
            </a:r>
          </a:p>
          <a:p>
            <a:r>
              <a:rPr lang="en-US" sz="1800" dirty="0" smtClean="0"/>
              <a:t>History</a:t>
            </a:r>
            <a:r>
              <a:rPr lang="en-US" sz="1800" dirty="0"/>
              <a:t>, Culture and Truth : Essays Presented to </a:t>
            </a:r>
            <a:r>
              <a:rPr lang="en-US" sz="1800" dirty="0" err="1"/>
              <a:t>D.P,Chattopahyaya</a:t>
            </a:r>
            <a:r>
              <a:rPr lang="en-US" sz="1800" dirty="0"/>
              <a:t>, ( Ed.)</a:t>
            </a:r>
            <a:r>
              <a:rPr lang="en-US" sz="1800" dirty="0" err="1"/>
              <a:t>DayaKrishna</a:t>
            </a:r>
            <a:r>
              <a:rPr lang="en-US" sz="1800" dirty="0"/>
              <a:t> et al</a:t>
            </a:r>
            <a:r>
              <a:rPr lang="en-US" sz="1800" dirty="0" smtClean="0"/>
              <a:t>., Published </a:t>
            </a:r>
            <a:r>
              <a:rPr lang="en-US" sz="1800" dirty="0"/>
              <a:t>by </a:t>
            </a:r>
            <a:r>
              <a:rPr lang="en-US" sz="1800" dirty="0" err="1"/>
              <a:t>Munshiram</a:t>
            </a:r>
            <a:r>
              <a:rPr lang="en-US" sz="1800" dirty="0"/>
              <a:t> </a:t>
            </a:r>
            <a:r>
              <a:rPr lang="en-US" sz="1800" dirty="0" err="1"/>
              <a:t>Manoharlal</a:t>
            </a:r>
            <a:r>
              <a:rPr lang="en-US" sz="1800" dirty="0"/>
              <a:t>, New </a:t>
            </a:r>
            <a:r>
              <a:rPr lang="en-US" sz="1800" dirty="0" smtClean="0"/>
              <a:t>Delhi,</a:t>
            </a:r>
            <a:r>
              <a:rPr lang="en-US" sz="1800" dirty="0" smtClean="0">
                <a:solidFill>
                  <a:srgbClr val="FF0000"/>
                </a:solidFill>
              </a:rPr>
              <a:t>1999</a:t>
            </a:r>
          </a:p>
          <a:p>
            <a:endParaRPr lang="en-US" sz="1800" dirty="0" smtClean="0">
              <a:solidFill>
                <a:srgbClr val="FF0000"/>
              </a:solidFill>
            </a:endParaRPr>
          </a:p>
          <a:p>
            <a:r>
              <a:rPr lang="en-US" sz="1800" dirty="0" smtClean="0"/>
              <a:t>Perspectives </a:t>
            </a:r>
            <a:r>
              <a:rPr lang="en-US" sz="1800" dirty="0"/>
              <a:t>in Indian Philosophy, </a:t>
            </a:r>
            <a:r>
              <a:rPr lang="en-US" sz="1800" dirty="0" err="1"/>
              <a:t>Rawat</a:t>
            </a:r>
            <a:r>
              <a:rPr lang="en-US" sz="1800" dirty="0"/>
              <a:t> publications, </a:t>
            </a:r>
            <a:r>
              <a:rPr lang="en-US" sz="1800" dirty="0" smtClean="0"/>
              <a:t>Jaipur,</a:t>
            </a:r>
            <a:r>
              <a:rPr lang="en-US" sz="1800" dirty="0" smtClean="0">
                <a:solidFill>
                  <a:srgbClr val="FF0000"/>
                </a:solidFill>
              </a:rPr>
              <a:t>2000</a:t>
            </a:r>
          </a:p>
          <a:p>
            <a:endParaRPr lang="en-US" sz="1800" dirty="0">
              <a:solidFill>
                <a:srgbClr val="FF0000"/>
              </a:solidFill>
            </a:endParaRPr>
          </a:p>
          <a:p>
            <a:r>
              <a:rPr lang="en-US" sz="1800" dirty="0" smtClean="0"/>
              <a:t>Bhakti </a:t>
            </a:r>
            <a:r>
              <a:rPr lang="en-US" sz="1800" dirty="0"/>
              <a:t>, </a:t>
            </a:r>
            <a:r>
              <a:rPr lang="en-US" sz="1800" dirty="0" err="1"/>
              <a:t>Daya</a:t>
            </a:r>
            <a:r>
              <a:rPr lang="en-US" sz="1800" dirty="0"/>
              <a:t> Krishna et al., ICPR </a:t>
            </a:r>
            <a:r>
              <a:rPr lang="en-US" sz="1800" dirty="0">
                <a:solidFill>
                  <a:srgbClr val="FF0000"/>
                </a:solidFill>
              </a:rPr>
              <a:t>,2000</a:t>
            </a:r>
          </a:p>
          <a:p>
            <a:endParaRPr lang="en-US" sz="1800" dirty="0" smtClean="0"/>
          </a:p>
          <a:p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 </a:t>
            </a:r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2421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304800" y="228600"/>
            <a:ext cx="8229600" cy="6096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Courier New" pitchFamily="49" charset="0"/>
              <a:buChar char="o"/>
            </a:pPr>
            <a:r>
              <a:rPr lang="en-US" sz="1800" dirty="0">
                <a:latin typeface="Georgia" pitchFamily="18" charset="0"/>
              </a:rPr>
              <a:t>Discussion and debate in Indian Philosophy : Vedanta, </a:t>
            </a:r>
            <a:r>
              <a:rPr lang="en-US" sz="1800" dirty="0" err="1">
                <a:latin typeface="Georgia" pitchFamily="18" charset="0"/>
              </a:rPr>
              <a:t>Mimamsa</a:t>
            </a:r>
            <a:r>
              <a:rPr lang="en-US" sz="1800" dirty="0">
                <a:latin typeface="Georgia" pitchFamily="18" charset="0"/>
              </a:rPr>
              <a:t> and </a:t>
            </a:r>
            <a:r>
              <a:rPr lang="en-US" sz="1800" dirty="0" err="1">
                <a:latin typeface="Georgia" pitchFamily="18" charset="0"/>
              </a:rPr>
              <a:t>Nyaya</a:t>
            </a:r>
            <a:r>
              <a:rPr lang="en-US" sz="1800" dirty="0">
                <a:latin typeface="Georgia" pitchFamily="18" charset="0"/>
              </a:rPr>
              <a:t>, ICPR, New Delhi 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2004</a:t>
            </a:r>
          </a:p>
          <a:p>
            <a:pPr marL="285750" indent="-285750">
              <a:buFont typeface="Courier New" pitchFamily="49" charset="0"/>
              <a:buChar char="o"/>
            </a:pPr>
            <a:endParaRPr lang="en-US" sz="1800" dirty="0">
              <a:latin typeface="Georgia" pitchFamily="18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en-US" sz="1800" dirty="0" err="1">
                <a:latin typeface="Georgia" pitchFamily="18" charset="0"/>
              </a:rPr>
              <a:t>Nyaya</a:t>
            </a:r>
            <a:r>
              <a:rPr lang="en-US" sz="1800" dirty="0">
                <a:latin typeface="Georgia" pitchFamily="18" charset="0"/>
              </a:rPr>
              <a:t> Sutras – a New Commentary on old Text,  </a:t>
            </a:r>
            <a:r>
              <a:rPr lang="en-US" sz="1800" dirty="0" err="1">
                <a:latin typeface="Georgia" pitchFamily="18" charset="0"/>
              </a:rPr>
              <a:t>Satguru</a:t>
            </a:r>
            <a:r>
              <a:rPr lang="en-US" sz="1800" dirty="0">
                <a:latin typeface="Georgia" pitchFamily="18" charset="0"/>
              </a:rPr>
              <a:t> Publications/ India Book Centre, New Delhi 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2004</a:t>
            </a:r>
          </a:p>
          <a:p>
            <a:pPr marL="285750" indent="-285750">
              <a:buFont typeface="Courier New" pitchFamily="49" charset="0"/>
              <a:buChar char="o"/>
            </a:pPr>
            <a:endParaRPr lang="en-US" sz="1800" dirty="0">
              <a:latin typeface="Georgia" pitchFamily="18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en-US" sz="1800" dirty="0">
                <a:latin typeface="Georgia" pitchFamily="18" charset="0"/>
              </a:rPr>
              <a:t>Contrary Thinking (Ed.) </a:t>
            </a:r>
            <a:r>
              <a:rPr lang="en-US" sz="1800" dirty="0" err="1">
                <a:latin typeface="Georgia" pitchFamily="18" charset="0"/>
              </a:rPr>
              <a:t>Daya</a:t>
            </a:r>
            <a:r>
              <a:rPr lang="en-US" sz="1800" dirty="0">
                <a:latin typeface="Georgia" pitchFamily="18" charset="0"/>
              </a:rPr>
              <a:t> Krishna et al., Oxford Press,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2011</a:t>
            </a:r>
          </a:p>
          <a:p>
            <a:pPr marL="285750" indent="-285750">
              <a:buFont typeface="Courier New" pitchFamily="49" charset="0"/>
              <a:buChar char="o"/>
            </a:pPr>
            <a:endParaRPr lang="en-US" sz="1800" dirty="0">
              <a:latin typeface="Georgia" pitchFamily="18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en-US" sz="1800" dirty="0">
                <a:latin typeface="Georgia" pitchFamily="18" charset="0"/>
              </a:rPr>
              <a:t>Development of Indian Philosophy from Eighteenth Century onwards: classical and Western (Ed.) </a:t>
            </a:r>
            <a:r>
              <a:rPr lang="en-US" sz="1800" dirty="0" err="1">
                <a:latin typeface="Georgia" pitchFamily="18" charset="0"/>
              </a:rPr>
              <a:t>DayaKrishna</a:t>
            </a:r>
            <a:r>
              <a:rPr lang="en-US" sz="1800" dirty="0">
                <a:latin typeface="Georgia" pitchFamily="18" charset="0"/>
              </a:rPr>
              <a:t> et al., Published by </a:t>
            </a:r>
            <a:r>
              <a:rPr lang="en-US" sz="1800" dirty="0" err="1">
                <a:latin typeface="Georgia" pitchFamily="18" charset="0"/>
              </a:rPr>
              <a:t>Munshiram</a:t>
            </a:r>
            <a:r>
              <a:rPr lang="en-US" sz="1800" dirty="0">
                <a:latin typeface="Georgia" pitchFamily="18" charset="0"/>
              </a:rPr>
              <a:t> </a:t>
            </a:r>
            <a:r>
              <a:rPr lang="en-US" sz="1800" dirty="0" err="1">
                <a:latin typeface="Georgia" pitchFamily="18" charset="0"/>
              </a:rPr>
              <a:t>Manoharlal</a:t>
            </a:r>
            <a:r>
              <a:rPr lang="en-US" sz="1800" dirty="0">
                <a:latin typeface="Georgia" pitchFamily="18" charset="0"/>
              </a:rPr>
              <a:t>, New Delhi </a:t>
            </a:r>
            <a:r>
              <a:rPr lang="en-US" sz="1800" dirty="0">
                <a:solidFill>
                  <a:srgbClr val="FF0000"/>
                </a:solidFill>
                <a:latin typeface="Georgia" pitchFamily="18" charset="0"/>
              </a:rPr>
              <a:t>2011</a:t>
            </a:r>
            <a:r>
              <a:rPr lang="en-US" sz="1800" dirty="0">
                <a:latin typeface="Georgi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032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457200"/>
            <a:ext cx="86868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POLITICAL SCIENCE BOOKS AND ARTICLES :</a:t>
            </a:r>
            <a:endParaRPr lang="en-US" sz="28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001000" cy="55626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800" b="1" dirty="0" smtClean="0">
              <a:latin typeface="Georgia" pitchFamily="18" charset="0"/>
            </a:endParaRPr>
          </a:p>
          <a:p>
            <a:pPr>
              <a:lnSpc>
                <a:spcPct val="170000"/>
              </a:lnSpc>
            </a:pPr>
            <a:r>
              <a:rPr lang="en-US" sz="1800" b="1" dirty="0" smtClean="0">
                <a:latin typeface="Georgia" pitchFamily="18" charset="0"/>
                <a:ea typeface="Arial Unicode MS" pitchFamily="34" charset="-128"/>
                <a:cs typeface="Arial Unicode MS" pitchFamily="34" charset="-128"/>
              </a:rPr>
              <a:t>Political </a:t>
            </a:r>
            <a:r>
              <a:rPr lang="en-US" sz="1800" b="1" dirty="0">
                <a:latin typeface="Georgia" pitchFamily="18" charset="0"/>
                <a:ea typeface="Arial Unicode MS" pitchFamily="34" charset="-128"/>
                <a:cs typeface="Arial Unicode MS" pitchFamily="34" charset="-128"/>
              </a:rPr>
              <a:t>Development : A Critical perspective</a:t>
            </a:r>
            <a:r>
              <a:rPr lang="en-US" sz="1800" dirty="0">
                <a:latin typeface="Georgia" pitchFamily="18" charset="0"/>
                <a:ea typeface="Arial Unicode MS" pitchFamily="34" charset="-128"/>
                <a:cs typeface="Arial Unicode MS" pitchFamily="34" charset="-128"/>
              </a:rPr>
              <a:t>, New Delhi, Oxford University Press,197  </a:t>
            </a:r>
          </a:p>
          <a:p>
            <a:pPr>
              <a:lnSpc>
                <a:spcPct val="170000"/>
              </a:lnSpc>
            </a:pPr>
            <a:r>
              <a:rPr lang="en-US" sz="1800" b="1" dirty="0" smtClean="0">
                <a:latin typeface="Georgia" pitchFamily="18" charset="0"/>
                <a:ea typeface="Arial Unicode MS" pitchFamily="34" charset="-128"/>
                <a:cs typeface="Arial Unicode MS" pitchFamily="34" charset="-128"/>
              </a:rPr>
              <a:t>Development </a:t>
            </a:r>
            <a:r>
              <a:rPr lang="en-US" sz="1800" b="1" dirty="0">
                <a:latin typeface="Georgia" pitchFamily="18" charset="0"/>
                <a:ea typeface="Arial Unicode MS" pitchFamily="34" charset="-128"/>
                <a:cs typeface="Arial Unicode MS" pitchFamily="34" charset="-128"/>
              </a:rPr>
              <a:t>Debate : Fred W. Riggs and </a:t>
            </a:r>
            <a:r>
              <a:rPr lang="en-US" sz="1800" b="1" dirty="0" err="1">
                <a:latin typeface="Georgia" pitchFamily="18" charset="0"/>
                <a:ea typeface="Arial Unicode MS" pitchFamily="34" charset="-128"/>
                <a:cs typeface="Arial Unicode MS" pitchFamily="34" charset="-128"/>
              </a:rPr>
              <a:t>Daya</a:t>
            </a:r>
            <a:r>
              <a:rPr lang="en-US" sz="1800" b="1" dirty="0">
                <a:latin typeface="Georgi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800" b="1" dirty="0" err="1">
                <a:latin typeface="Georgia" pitchFamily="18" charset="0"/>
                <a:ea typeface="Arial Unicode MS" pitchFamily="34" charset="-128"/>
                <a:cs typeface="Arial Unicode MS" pitchFamily="34" charset="-128"/>
              </a:rPr>
              <a:t>Krishana</a:t>
            </a:r>
            <a:r>
              <a:rPr lang="en-US" sz="1800" dirty="0">
                <a:latin typeface="Georgia" pitchFamily="18" charset="0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US" sz="1800" dirty="0" err="1">
                <a:latin typeface="Georgia" pitchFamily="18" charset="0"/>
                <a:ea typeface="Arial Unicode MS" pitchFamily="34" charset="-128"/>
                <a:cs typeface="Arial Unicode MS" pitchFamily="34" charset="-128"/>
              </a:rPr>
              <a:t>Printwell</a:t>
            </a:r>
            <a:r>
              <a:rPr lang="en-US" sz="1800" dirty="0">
                <a:latin typeface="Georgia" pitchFamily="18" charset="0"/>
                <a:ea typeface="Arial Unicode MS" pitchFamily="34" charset="-128"/>
                <a:cs typeface="Arial Unicode MS" pitchFamily="34" charset="-128"/>
              </a:rPr>
              <a:t> publishers, Jaipur, </a:t>
            </a:r>
            <a:r>
              <a:rPr lang="en-US" sz="1800" dirty="0" smtClean="0">
                <a:latin typeface="Georgia" pitchFamily="18" charset="0"/>
                <a:ea typeface="Arial Unicode MS" pitchFamily="34" charset="-128"/>
                <a:cs typeface="Arial Unicode MS" pitchFamily="34" charset="-128"/>
              </a:rPr>
              <a:t>1987</a:t>
            </a:r>
          </a:p>
          <a:p>
            <a:endParaRPr lang="en-US" sz="1800" dirty="0">
              <a:latin typeface="Georgia" pitchFamily="18" charset="0"/>
            </a:endParaRPr>
          </a:p>
          <a:p>
            <a:pPr marL="0" indent="0">
              <a:buNone/>
            </a:pPr>
            <a:endParaRPr lang="en-US" sz="1800" dirty="0">
              <a:latin typeface="Georgia" pitchFamily="18" charset="0"/>
            </a:endParaRPr>
          </a:p>
          <a:p>
            <a:r>
              <a:rPr lang="en-US" sz="1800" dirty="0" smtClean="0">
                <a:latin typeface="Georgia" pitchFamily="18" charset="0"/>
              </a:rPr>
              <a:t>“Some </a:t>
            </a:r>
            <a:r>
              <a:rPr lang="en-US" sz="1800" dirty="0">
                <a:latin typeface="Georgia" pitchFamily="18" charset="0"/>
              </a:rPr>
              <a:t>Suggestions towards the formation of Political Index Numbers”, </a:t>
            </a:r>
            <a:r>
              <a:rPr lang="en-US" sz="1800" b="1" dirty="0">
                <a:latin typeface="Georgia" pitchFamily="18" charset="0"/>
              </a:rPr>
              <a:t>Le </a:t>
            </a:r>
            <a:r>
              <a:rPr lang="en-US" sz="1800" b="1" dirty="0" err="1">
                <a:latin typeface="Georgia" pitchFamily="18" charset="0"/>
              </a:rPr>
              <a:t>Contrat</a:t>
            </a:r>
            <a:r>
              <a:rPr lang="en-US" sz="1800" b="1" dirty="0">
                <a:latin typeface="Georgia" pitchFamily="18" charset="0"/>
              </a:rPr>
              <a:t> Social </a:t>
            </a:r>
            <a:r>
              <a:rPr lang="en-US" sz="1800" dirty="0">
                <a:latin typeface="Georgia" pitchFamily="18" charset="0"/>
              </a:rPr>
              <a:t>, Paris September 1958 </a:t>
            </a:r>
            <a:endParaRPr lang="en-US" sz="1800" dirty="0" smtClean="0">
              <a:latin typeface="Georgia" pitchFamily="18" charset="0"/>
            </a:endParaRPr>
          </a:p>
          <a:p>
            <a:endParaRPr lang="en-US" sz="1800" dirty="0">
              <a:latin typeface="Georgia" pitchFamily="18" charset="0"/>
            </a:endParaRPr>
          </a:p>
          <a:p>
            <a:r>
              <a:rPr lang="en-US" sz="1800" dirty="0" smtClean="0">
                <a:latin typeface="Georgia" pitchFamily="18" charset="0"/>
              </a:rPr>
              <a:t>“</a:t>
            </a:r>
            <a:r>
              <a:rPr lang="en-US" sz="1800" dirty="0">
                <a:latin typeface="Georgia" pitchFamily="18" charset="0"/>
              </a:rPr>
              <a:t>What is Democracy” ( a paper written for the International Seminar </a:t>
            </a:r>
            <a:r>
              <a:rPr lang="en-US" sz="1800" dirty="0" smtClean="0">
                <a:latin typeface="Georgia" pitchFamily="18" charset="0"/>
              </a:rPr>
              <a:t>on Representative </a:t>
            </a:r>
            <a:r>
              <a:rPr lang="en-US" sz="1800" dirty="0">
                <a:latin typeface="Georgia" pitchFamily="18" charset="0"/>
              </a:rPr>
              <a:t>Government and Public Liberties in the New states , held in Isle of Rhodes, Greece, Oct.1958)</a:t>
            </a:r>
          </a:p>
          <a:p>
            <a:endParaRPr lang="en-US" sz="1800" dirty="0">
              <a:latin typeface="Georgia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0790" y="762000"/>
            <a:ext cx="1700463" cy="5715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BOOKS :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81000" y="3276600"/>
            <a:ext cx="1981200" cy="5715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articles :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485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"/>
            <a:ext cx="8229600" cy="54403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latin typeface="Georgia" pitchFamily="18" charset="0"/>
              </a:rPr>
              <a:t>“ Des </a:t>
            </a:r>
            <a:r>
              <a:rPr lang="en-US" sz="1800" dirty="0" err="1">
                <a:latin typeface="Georgia" pitchFamily="18" charset="0"/>
              </a:rPr>
              <a:t>Valueres</a:t>
            </a:r>
            <a:r>
              <a:rPr lang="en-US" sz="1800" dirty="0">
                <a:latin typeface="Georgia" pitchFamily="18" charset="0"/>
              </a:rPr>
              <a:t> </a:t>
            </a:r>
            <a:r>
              <a:rPr lang="en-US" sz="1800" dirty="0" err="1">
                <a:latin typeface="Georgia" pitchFamily="18" charset="0"/>
              </a:rPr>
              <a:t>Essentielles</a:t>
            </a:r>
            <a:r>
              <a:rPr lang="en-US" sz="1800" dirty="0">
                <a:latin typeface="Georgia" pitchFamily="18" charset="0"/>
              </a:rPr>
              <a:t> en </a:t>
            </a:r>
            <a:r>
              <a:rPr lang="en-US" sz="1800" dirty="0" err="1">
                <a:latin typeface="Georgia" pitchFamily="18" charset="0"/>
              </a:rPr>
              <a:t>Politique</a:t>
            </a:r>
            <a:r>
              <a:rPr lang="en-US" sz="1800" dirty="0">
                <a:latin typeface="Georgia" pitchFamily="18" charset="0"/>
              </a:rPr>
              <a:t>”, </a:t>
            </a:r>
            <a:r>
              <a:rPr lang="en-US" sz="1800" b="1" dirty="0">
                <a:latin typeface="Georgia" pitchFamily="18" charset="0"/>
              </a:rPr>
              <a:t>Le </a:t>
            </a:r>
            <a:r>
              <a:rPr lang="en-US" sz="1800" b="1" dirty="0" err="1">
                <a:latin typeface="Georgia" pitchFamily="18" charset="0"/>
              </a:rPr>
              <a:t>Contrat</a:t>
            </a:r>
            <a:r>
              <a:rPr lang="en-US" sz="1800" b="1" dirty="0">
                <a:latin typeface="Georgia" pitchFamily="18" charset="0"/>
              </a:rPr>
              <a:t> Social </a:t>
            </a:r>
            <a:r>
              <a:rPr lang="en-US" sz="1800" dirty="0">
                <a:latin typeface="Georgia" pitchFamily="18" charset="0"/>
              </a:rPr>
              <a:t>, Paris ,  July </a:t>
            </a:r>
            <a:r>
              <a:rPr lang="en-US" sz="1800" dirty="0" smtClean="0">
                <a:latin typeface="Georgia" pitchFamily="18" charset="0"/>
              </a:rPr>
              <a:t>1960</a:t>
            </a:r>
          </a:p>
          <a:p>
            <a:pPr>
              <a:lnSpc>
                <a:spcPct val="150000"/>
              </a:lnSpc>
            </a:pPr>
            <a:endParaRPr lang="en-US" sz="1800" dirty="0"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800" dirty="0">
                <a:latin typeface="Georgia" pitchFamily="18" charset="0"/>
              </a:rPr>
              <a:t>Democracy and traditional Values in B.N. </a:t>
            </a:r>
            <a:r>
              <a:rPr lang="en-US" sz="1800" dirty="0" err="1">
                <a:latin typeface="Georgia" pitchFamily="18" charset="0"/>
              </a:rPr>
              <a:t>Verma</a:t>
            </a:r>
            <a:r>
              <a:rPr lang="en-US" sz="1800" dirty="0">
                <a:latin typeface="Georgia" pitchFamily="18" charset="0"/>
              </a:rPr>
              <a:t> ( Ed.) Asia Publishing House, Bombay, 1962-63. </a:t>
            </a:r>
            <a:endParaRPr lang="en-US" sz="1800" dirty="0" smtClean="0"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endParaRPr lang="en-US" sz="1800" dirty="0"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800" dirty="0">
                <a:latin typeface="Georgia" pitchFamily="18" charset="0"/>
              </a:rPr>
              <a:t>“ Political Thought in the U.S. : A Case Study of Academic Escapism”, Quest, sept.-</a:t>
            </a:r>
            <a:r>
              <a:rPr lang="en-US" sz="1800" dirty="0" smtClean="0">
                <a:latin typeface="Georgia" pitchFamily="18" charset="0"/>
              </a:rPr>
              <a:t>Oct.1972</a:t>
            </a:r>
            <a:br>
              <a:rPr lang="en-US" sz="1800" dirty="0" smtClean="0">
                <a:latin typeface="Georgia" pitchFamily="18" charset="0"/>
              </a:rPr>
            </a:br>
            <a:endParaRPr lang="en-US" sz="1800" dirty="0" smtClean="0"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Georgia" pitchFamily="18" charset="0"/>
              </a:rPr>
              <a:t>“</a:t>
            </a:r>
            <a:r>
              <a:rPr lang="en-US" sz="1800" dirty="0">
                <a:latin typeface="Georgia" pitchFamily="18" charset="0"/>
              </a:rPr>
              <a:t>The Concept of Revolution : An Analysis”,  Philosophy East and West,  Hawaii, July </a:t>
            </a:r>
            <a:r>
              <a:rPr lang="en-US" sz="1800" dirty="0" smtClean="0">
                <a:latin typeface="Georgia" pitchFamily="18" charset="0"/>
              </a:rPr>
              <a:t>1973</a:t>
            </a:r>
            <a:br>
              <a:rPr lang="en-US" sz="1800" dirty="0" smtClean="0">
                <a:latin typeface="Georgia" pitchFamily="18" charset="0"/>
              </a:rPr>
            </a:br>
            <a:endParaRPr lang="en-US" sz="1800" dirty="0" smtClean="0"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Georgia" pitchFamily="18" charset="0"/>
              </a:rPr>
              <a:t>“ </a:t>
            </a:r>
            <a:r>
              <a:rPr lang="en-US" sz="1800" dirty="0">
                <a:latin typeface="Georgia" pitchFamily="18" charset="0"/>
              </a:rPr>
              <a:t>Concept of Political Development in American Political Science in the </a:t>
            </a:r>
            <a:r>
              <a:rPr lang="en-US" sz="1800" dirty="0" err="1">
                <a:latin typeface="Georgia" pitchFamily="18" charset="0"/>
              </a:rPr>
              <a:t>Sixtties</a:t>
            </a:r>
            <a:r>
              <a:rPr lang="en-US" sz="1800" dirty="0">
                <a:latin typeface="Georgia" pitchFamily="18" charset="0"/>
              </a:rPr>
              <a:t>”, in Joseph Fischer ( Ed.) </a:t>
            </a:r>
            <a:r>
              <a:rPr lang="en-US" sz="1800" b="1" dirty="0">
                <a:latin typeface="Georgia" pitchFamily="18" charset="0"/>
              </a:rPr>
              <a:t>Foreign values and South East Asian Scholarship, </a:t>
            </a:r>
            <a:r>
              <a:rPr lang="en-US" sz="1800" dirty="0">
                <a:latin typeface="Georgia" pitchFamily="18" charset="0"/>
              </a:rPr>
              <a:t>University of California Press,1973</a:t>
            </a:r>
          </a:p>
          <a:p>
            <a:pPr>
              <a:lnSpc>
                <a:spcPct val="150000"/>
              </a:lnSpc>
            </a:pPr>
            <a:endParaRPr lang="en-US" sz="18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22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76200"/>
            <a:ext cx="8229600" cy="5440363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dirty="0" smtClean="0">
                <a:latin typeface="Georgia" pitchFamily="18" charset="0"/>
              </a:rPr>
              <a:t>“ </a:t>
            </a:r>
            <a:r>
              <a:rPr lang="en-US" sz="1800" dirty="0">
                <a:latin typeface="Georgia" pitchFamily="18" charset="0"/>
              </a:rPr>
              <a:t>Shall We Be Diffracted? A Critical comment on Fred Riggs’, Prismatic Societies and Public Administration” </a:t>
            </a:r>
            <a:r>
              <a:rPr lang="en-US" sz="1800" b="1" dirty="0">
                <a:latin typeface="Georgia" pitchFamily="18" charset="0"/>
              </a:rPr>
              <a:t>Administrative Change</a:t>
            </a:r>
            <a:r>
              <a:rPr lang="en-US" sz="1800" dirty="0">
                <a:latin typeface="Georgia" pitchFamily="18" charset="0"/>
              </a:rPr>
              <a:t>, June 1974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Georgia" pitchFamily="18" charset="0"/>
              </a:rPr>
              <a:t>“</a:t>
            </a:r>
            <a:r>
              <a:rPr lang="en-US" sz="1800" dirty="0">
                <a:latin typeface="Georgia" pitchFamily="18" charset="0"/>
              </a:rPr>
              <a:t>Contemporary India : A crisis of Identity and Dilemmas of Development “ </a:t>
            </a:r>
            <a:r>
              <a:rPr lang="en-US" sz="1800" b="1" dirty="0">
                <a:latin typeface="Georgia" pitchFamily="18" charset="0"/>
              </a:rPr>
              <a:t>Quest,</a:t>
            </a:r>
            <a:r>
              <a:rPr lang="en-US" sz="1800" dirty="0">
                <a:latin typeface="Georgia" pitchFamily="18" charset="0"/>
              </a:rPr>
              <a:t> Sept-October,1976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Georgia" pitchFamily="18" charset="0"/>
              </a:rPr>
              <a:t>“ </a:t>
            </a:r>
            <a:r>
              <a:rPr lang="en-US" sz="1800" dirty="0">
                <a:latin typeface="Georgia" pitchFamily="18" charset="0"/>
              </a:rPr>
              <a:t>Towards a Saner view of Development ; A comment on Fred </a:t>
            </a:r>
            <a:r>
              <a:rPr lang="en-US" sz="1800" dirty="0" err="1">
                <a:latin typeface="Georgia" pitchFamily="18" charset="0"/>
              </a:rPr>
              <a:t>W.Riggs’s</a:t>
            </a:r>
            <a:r>
              <a:rPr lang="en-US" sz="1800" dirty="0">
                <a:latin typeface="Georgia" pitchFamily="18" charset="0"/>
              </a:rPr>
              <a:t> comments, </a:t>
            </a:r>
            <a:r>
              <a:rPr lang="en-US" sz="1800" b="1" dirty="0">
                <a:latin typeface="Georgia" pitchFamily="18" charset="0"/>
              </a:rPr>
              <a:t>Administrative Change</a:t>
            </a:r>
            <a:r>
              <a:rPr lang="en-US" sz="1800" dirty="0">
                <a:latin typeface="Georgia" pitchFamily="18" charset="0"/>
              </a:rPr>
              <a:t>, 1976 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Georgia" pitchFamily="18" charset="0"/>
              </a:rPr>
              <a:t>” Some </a:t>
            </a:r>
            <a:r>
              <a:rPr lang="en-US" sz="1800" dirty="0">
                <a:latin typeface="Georgia" pitchFamily="18" charset="0"/>
              </a:rPr>
              <a:t>Reflections on Professor Riggs’s Clarification on Development” </a:t>
            </a:r>
            <a:r>
              <a:rPr lang="en-US" sz="1800" b="1" dirty="0">
                <a:latin typeface="Georgia" pitchFamily="18" charset="0"/>
              </a:rPr>
              <a:t>Administrative Change</a:t>
            </a:r>
            <a:r>
              <a:rPr lang="en-US" sz="1800" dirty="0">
                <a:latin typeface="Georgia" pitchFamily="18" charset="0"/>
              </a:rPr>
              <a:t>, 1979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Georgia" pitchFamily="18" charset="0"/>
              </a:rPr>
              <a:t>U.S</a:t>
            </a:r>
            <a:r>
              <a:rPr lang="en-US" sz="1800" dirty="0">
                <a:latin typeface="Georgia" pitchFamily="18" charset="0"/>
              </a:rPr>
              <a:t>. Iran Conflict and Global Intellectual  Community : Some Unasked Questions; </a:t>
            </a:r>
            <a:r>
              <a:rPr lang="en-US" sz="1800" b="1" dirty="0">
                <a:latin typeface="Georgia" pitchFamily="18" charset="0"/>
              </a:rPr>
              <a:t>Economic and Political Weekly, </a:t>
            </a:r>
            <a:r>
              <a:rPr lang="en-US" sz="1800" dirty="0">
                <a:latin typeface="Georgia" pitchFamily="18" charset="0"/>
              </a:rPr>
              <a:t>June 1998 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Georgia" pitchFamily="18" charset="0"/>
              </a:rPr>
              <a:t>Political </a:t>
            </a:r>
            <a:r>
              <a:rPr lang="en-US" sz="1800" dirty="0">
                <a:latin typeface="Georgia" pitchFamily="18" charset="0"/>
              </a:rPr>
              <a:t>Science VS Political Reality ,</a:t>
            </a:r>
            <a:r>
              <a:rPr lang="en-US" sz="1800" b="1" dirty="0">
                <a:latin typeface="Georgia" pitchFamily="18" charset="0"/>
              </a:rPr>
              <a:t> Studies in Humanities and social Sciences,</a:t>
            </a:r>
            <a:r>
              <a:rPr lang="en-US" sz="1800" dirty="0">
                <a:latin typeface="Georgia" pitchFamily="18" charset="0"/>
              </a:rPr>
              <a:t> vol.7, No.1, 2000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Georgia" pitchFamily="18" charset="0"/>
              </a:rPr>
              <a:t>The </a:t>
            </a:r>
            <a:r>
              <a:rPr lang="en-US" sz="1800" dirty="0">
                <a:latin typeface="Georgia" pitchFamily="18" charset="0"/>
              </a:rPr>
              <a:t>New Tribal States : Can they survive Modern World ; </a:t>
            </a:r>
            <a:r>
              <a:rPr lang="en-US" sz="1800" b="1" dirty="0">
                <a:latin typeface="Georgia" pitchFamily="18" charset="0"/>
              </a:rPr>
              <a:t>Economic and Political Weekly, nov.2000</a:t>
            </a:r>
            <a:endParaRPr lang="en-US" sz="1800" dirty="0">
              <a:latin typeface="Georgia" pitchFamily="18" charset="0"/>
            </a:endParaRP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2953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1722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Bernard MT Condensed" pitchFamily="18" charset="0"/>
                <a:cs typeface="Aharoni" pitchFamily="2" charset="-79"/>
              </a:rPr>
              <a:t>PAPERS ON PHILOSOPHY= 117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latin typeface="Bernard MT Condensed" pitchFamily="18" charset="0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Bernard MT Condensed" pitchFamily="18" charset="0"/>
                <a:cs typeface="Aharoni" pitchFamily="2" charset="-79"/>
              </a:rPr>
              <a:t>PAPERS ON SOCIOLOGY =  11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latin typeface="Bernard MT Condensed" pitchFamily="18" charset="0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Bernard MT Condensed" pitchFamily="18" charset="0"/>
                <a:cs typeface="Aharoni" pitchFamily="2" charset="-79"/>
              </a:rPr>
              <a:t>PAPERS ON ECONOMICS= 12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latin typeface="Bernard MT Condensed" pitchFamily="18" charset="0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Bernard MT Condensed" pitchFamily="18" charset="0"/>
                <a:cs typeface="Aharoni" pitchFamily="2" charset="-79"/>
              </a:rPr>
              <a:t>PAPERS ON LITERATURE = 4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latin typeface="Bernard MT Condensed" pitchFamily="18" charset="0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Bernard MT Condensed" pitchFamily="18" charset="0"/>
                <a:cs typeface="Aharoni" pitchFamily="2" charset="-79"/>
              </a:rPr>
              <a:t>REVIEW PAPERS =8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latin typeface="Bernard MT Condensed" pitchFamily="18" charset="0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Bernard MT Condensed" pitchFamily="18" charset="0"/>
                <a:cs typeface="Aharoni" pitchFamily="2" charset="-79"/>
              </a:rPr>
              <a:t>MISCELLANEOUS  PAPEERS=2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latin typeface="Bernard MT Condensed" pitchFamily="18" charset="0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Bernard MT Condensed" pitchFamily="18" charset="0"/>
                <a:cs typeface="Aharoni" pitchFamily="2" charset="-79"/>
              </a:rPr>
              <a:t>OTHER PAPERS=5</a:t>
            </a:r>
          </a:p>
          <a:p>
            <a:pPr marL="0" indent="0">
              <a:buNone/>
            </a:pPr>
            <a:r>
              <a:rPr lang="en-US" dirty="0" smtClean="0"/>
              <a:t>                          </a:t>
            </a:r>
          </a:p>
          <a:p>
            <a:pPr marL="0" indent="0" algn="ctr">
              <a:buNone/>
            </a:pP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THANKS</a:t>
            </a:r>
          </a:p>
          <a:p>
            <a:pPr marL="0" indent="0"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              </a:t>
            </a:r>
            <a:r>
              <a:rPr lang="en-US" sz="4800" dirty="0" smtClean="0">
                <a:solidFill>
                  <a:srgbClr val="0070C0"/>
                </a:solidFill>
                <a:latin typeface="Algerian" pitchFamily="82" charset="0"/>
              </a:rPr>
              <a:t>DR. K.L.SHARMA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25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>
                <a:latin typeface="Book Antiqua" pitchFamily="18" charset="0"/>
              </a:rPr>
              <a:t> IN 1986 DR. K.L.SHARMA ORGANISED A 3 DAY SEMINAR  IN LUCKNOW </a:t>
            </a:r>
          </a:p>
          <a:p>
            <a:r>
              <a:rPr lang="en-US" dirty="0" smtClean="0">
                <a:latin typeface="Book Antiqua" pitchFamily="18" charset="0"/>
              </a:rPr>
              <a:t>              </a:t>
            </a:r>
            <a:r>
              <a:rPr lang="en-US" dirty="0" smtClean="0">
                <a:solidFill>
                  <a:srgbClr val="FF0000"/>
                </a:solidFill>
                <a:latin typeface="Book Antiqua" pitchFamily="18" charset="0"/>
              </a:rPr>
              <a:t>ON THE PHILOSOPHY OF</a:t>
            </a:r>
          </a:p>
          <a:p>
            <a:r>
              <a:rPr lang="en-US" dirty="0" smtClean="0">
                <a:solidFill>
                  <a:srgbClr val="FF0000"/>
                </a:solidFill>
                <a:latin typeface="Book Antiqua" pitchFamily="18" charset="0"/>
              </a:rPr>
              <a:t>           PROFESSOR DAYAKRISHNA</a:t>
            </a:r>
          </a:p>
          <a:p>
            <a:r>
              <a:rPr lang="en-US" dirty="0" smtClean="0">
                <a:latin typeface="Book Antiqua" pitchFamily="18" charset="0"/>
              </a:rPr>
              <a:t>   THE SEMINAR WAS FINANCED BY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Book Antiqua" pitchFamily="18" charset="0"/>
              </a:rPr>
              <a:t>INDIAN COUNCIL OF PHILOSOPHICAL               RESEARCH, ( ICPR) NEW DELHI</a:t>
            </a:r>
            <a:endParaRPr lang="en-US" dirty="0" smtClean="0">
              <a:latin typeface="Book Antiqua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47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LSHARMA\Pictures\4_105022.jp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41550" y="2352675"/>
            <a:ext cx="58864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3936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334</TotalTime>
  <Words>1536</Words>
  <Application>Microsoft Office PowerPoint</Application>
  <PresentationFormat>On-screen Show (4:3)</PresentationFormat>
  <Paragraphs>199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Arial Unicode MS</vt:lpstr>
      <vt:lpstr>Aharoni</vt:lpstr>
      <vt:lpstr>Algerian</vt:lpstr>
      <vt:lpstr>Arial Black</vt:lpstr>
      <vt:lpstr>Bernard MT Condensed</vt:lpstr>
      <vt:lpstr>Book Antiqua</vt:lpstr>
      <vt:lpstr>Courier New</vt:lpstr>
      <vt:lpstr>Georgia</vt:lpstr>
      <vt:lpstr>Gill Sans MT</vt:lpstr>
      <vt:lpstr>Verdana</vt:lpstr>
      <vt:lpstr>Wingdings</vt:lpstr>
      <vt:lpstr>Wingdings 2</vt:lpstr>
      <vt:lpstr>Solstice</vt:lpstr>
      <vt:lpstr>A TRIBUTE TO PROFESSOR  DAYA KRISHNA</vt:lpstr>
      <vt:lpstr>PowerPoint Presentation</vt:lpstr>
      <vt:lpstr>PowerPoint Presentation</vt:lpstr>
      <vt:lpstr>PowerPoint Presentation</vt:lpstr>
      <vt:lpstr>PowerPoint Presentation</vt:lpstr>
      <vt:lpstr>PARTICIPATION IN CONFERENCES/SYMPOSIA HELD IN INDIA AND ABROAD</vt:lpstr>
      <vt:lpstr>PowerPoint Presentation</vt:lpstr>
      <vt:lpstr>PowerPoint Presentation</vt:lpstr>
      <vt:lpstr>MAJOR FELLOWSHIPS RECEIVED</vt:lpstr>
      <vt:lpstr>AUTHORSHIP OF BOOKS, MONOGRAPHS ETC.</vt:lpstr>
      <vt:lpstr>PowerPoint Presentation</vt:lpstr>
      <vt:lpstr>PowerPoint Presentation</vt:lpstr>
      <vt:lpstr>PowerPoint Presentation</vt:lpstr>
      <vt:lpstr>ON POLITICAL SCIENCE BOOKS AND ARTICLES :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TRIBUTE TO PROFESSOR DAYA KRISHAN</dc:title>
  <dc:creator>KLSHARMA</dc:creator>
  <cp:lastModifiedBy>K.L. Sharma</cp:lastModifiedBy>
  <cp:revision>49</cp:revision>
  <dcterms:created xsi:type="dcterms:W3CDTF">2013-01-12T06:05:25Z</dcterms:created>
  <dcterms:modified xsi:type="dcterms:W3CDTF">2024-11-18T07:02:42Z</dcterms:modified>
</cp:coreProperties>
</file>